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09" r:id="rId1"/>
  </p:sldMasterIdLst>
  <p:notesMasterIdLst>
    <p:notesMasterId r:id="rId27"/>
  </p:notesMasterIdLst>
  <p:handoutMasterIdLst>
    <p:handoutMasterId r:id="rId28"/>
  </p:handoutMasterIdLst>
  <p:sldIdLst>
    <p:sldId id="484" r:id="rId2"/>
    <p:sldId id="566" r:id="rId3"/>
    <p:sldId id="569" r:id="rId4"/>
    <p:sldId id="641" r:id="rId5"/>
    <p:sldId id="584" r:id="rId6"/>
    <p:sldId id="585" r:id="rId7"/>
    <p:sldId id="586" r:id="rId8"/>
    <p:sldId id="587" r:id="rId9"/>
    <p:sldId id="588" r:id="rId10"/>
    <p:sldId id="595" r:id="rId11"/>
    <p:sldId id="600" r:id="rId12"/>
    <p:sldId id="596" r:id="rId13"/>
    <p:sldId id="597" r:id="rId14"/>
    <p:sldId id="599" r:id="rId15"/>
    <p:sldId id="611" r:id="rId16"/>
    <p:sldId id="612" r:id="rId17"/>
    <p:sldId id="613" r:id="rId18"/>
    <p:sldId id="614" r:id="rId19"/>
    <p:sldId id="615" r:id="rId20"/>
    <p:sldId id="639" r:id="rId21"/>
    <p:sldId id="622" r:id="rId22"/>
    <p:sldId id="623" r:id="rId23"/>
    <p:sldId id="624" r:id="rId24"/>
    <p:sldId id="642" r:id="rId25"/>
    <p:sldId id="643" r:id="rId26"/>
  </p:sldIdLst>
  <p:sldSz cx="9693275" cy="6400800"/>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ilson, Dawn - NRCS, Washington, DC" initials="DW"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FFFF"/>
    <a:srgbClr val="AD3B17"/>
    <a:srgbClr val="7F3541"/>
    <a:srgbClr val="0033CC"/>
    <a:srgbClr val="FF0000"/>
    <a:srgbClr val="009900"/>
    <a:srgbClr val="99CC00"/>
    <a:srgbClr val="00B0F0"/>
    <a:srgbClr val="F6A092"/>
    <a:srgbClr val="00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29" autoAdjust="0"/>
    <p:restoredTop sz="75503" autoAdjust="0"/>
  </p:normalViewPr>
  <p:slideViewPr>
    <p:cSldViewPr>
      <p:cViewPr>
        <p:scale>
          <a:sx n="87" d="100"/>
          <a:sy n="87" d="100"/>
        </p:scale>
        <p:origin x="-426" y="-306"/>
      </p:cViewPr>
      <p:guideLst>
        <p:guide orient="horz" pos="2016"/>
        <p:guide pos="3053"/>
      </p:guideLst>
    </p:cSldViewPr>
  </p:slideViewPr>
  <p:outlineViewPr>
    <p:cViewPr>
      <p:scale>
        <a:sx n="33" d="100"/>
        <a:sy n="33" d="100"/>
      </p:scale>
      <p:origin x="0" y="17058"/>
    </p:cViewPr>
  </p:outlineViewPr>
  <p:notesTextViewPr>
    <p:cViewPr>
      <p:scale>
        <a:sx n="125" d="100"/>
        <a:sy n="125" d="100"/>
      </p:scale>
      <p:origin x="0" y="0"/>
    </p:cViewPr>
  </p:notesTextViewPr>
  <p:sorterViewPr>
    <p:cViewPr>
      <p:scale>
        <a:sx n="150" d="100"/>
        <a:sy n="150" d="100"/>
      </p:scale>
      <p:origin x="0" y="7260"/>
    </p:cViewPr>
  </p:sorterViewPr>
  <p:notesViewPr>
    <p:cSldViewPr>
      <p:cViewPr>
        <p:scale>
          <a:sx n="50" d="100"/>
          <a:sy n="50" d="100"/>
        </p:scale>
        <p:origin x="-1920" y="-240"/>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7" name="Rectangle 5"/>
          <p:cNvSpPr>
            <a:spLocks noGrp="1" noChangeArrowheads="1"/>
          </p:cNvSpPr>
          <p:nvPr>
            <p:ph type="sldNum" sz="quarter" idx="3"/>
          </p:nvPr>
        </p:nvSpPr>
        <p:spPr bwMode="auto">
          <a:xfrm>
            <a:off x="3970342" y="8829676"/>
            <a:ext cx="3038475" cy="46514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6D9D9C7D-5CEA-4AE0-ABE6-F001F48E6CDD}" type="slidenum">
              <a:rPr lang="en-US"/>
              <a:pPr/>
              <a:t>‹#›</a:t>
            </a:fld>
            <a:endParaRPr lang="en-US" dirty="0"/>
          </a:p>
        </p:txBody>
      </p:sp>
      <p:sp>
        <p:nvSpPr>
          <p:cNvPr id="4" name="Date Placeholder 3"/>
          <p:cNvSpPr>
            <a:spLocks noGrp="1"/>
          </p:cNvSpPr>
          <p:nvPr>
            <p:ph type="dt" sz="quarter" idx="1"/>
          </p:nvPr>
        </p:nvSpPr>
        <p:spPr>
          <a:xfrm>
            <a:off x="0" y="8892209"/>
            <a:ext cx="1494020" cy="404191"/>
          </a:xfrm>
          <a:prstGeom prst="rect">
            <a:avLst/>
          </a:prstGeom>
        </p:spPr>
        <p:txBody>
          <a:bodyPr vert="horz" lIns="91440" tIns="45720" rIns="91440" bIns="45720" rtlCol="0"/>
          <a:lstStyle>
            <a:lvl1pPr algn="r">
              <a:defRPr sz="1200"/>
            </a:lvl1pPr>
          </a:lstStyle>
          <a:p>
            <a:fld id="{05730072-65DA-4029-AED0-9F241B133AC9}" type="datetime8">
              <a:rPr lang="en-US" b="1" smtClean="0"/>
              <a:pPr/>
              <a:t>3/10/2014 3:35 PM</a:t>
            </a:fld>
            <a:endParaRPr lang="en-US" b="1" dirty="0"/>
          </a:p>
        </p:txBody>
      </p:sp>
    </p:spTree>
    <p:extLst>
      <p:ext uri="{BB962C8B-B14F-4D97-AF65-F5344CB8AC3E}">
        <p14:creationId xmlns:p14="http://schemas.microsoft.com/office/powerpoint/2010/main" xmlns="" val="3004095925"/>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3"/>
            <a:ext cx="3038475" cy="46514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eaLnBrk="1" hangingPunct="1">
              <a:defRPr sz="1200"/>
            </a:lvl1pPr>
          </a:lstStyle>
          <a:p>
            <a:endParaRPr lang="en-US" dirty="0"/>
          </a:p>
        </p:txBody>
      </p:sp>
      <p:sp>
        <p:nvSpPr>
          <p:cNvPr id="4099" name="Rectangle 3"/>
          <p:cNvSpPr>
            <a:spLocks noGrp="1" noChangeArrowheads="1"/>
          </p:cNvSpPr>
          <p:nvPr>
            <p:ph type="dt" idx="1"/>
          </p:nvPr>
        </p:nvSpPr>
        <p:spPr bwMode="auto">
          <a:xfrm>
            <a:off x="3970342" y="3"/>
            <a:ext cx="3038475" cy="465140"/>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eaLnBrk="1" hangingPunct="1">
              <a:defRPr sz="1200"/>
            </a:lvl1pPr>
          </a:lstStyle>
          <a:p>
            <a:fld id="{5584081A-1840-4754-94EE-5231DCDA7F8D}" type="datetime8">
              <a:rPr lang="en-US" smtClean="0"/>
              <a:pPr/>
              <a:t>3/10/2014 3:35 PM</a:t>
            </a:fld>
            <a:endParaRPr lang="en-US" dirty="0"/>
          </a:p>
        </p:txBody>
      </p:sp>
      <p:sp>
        <p:nvSpPr>
          <p:cNvPr id="4100" name="Rectangle 4"/>
          <p:cNvSpPr>
            <a:spLocks noGrp="1" noRot="1" noChangeAspect="1" noChangeArrowheads="1" noTextEdit="1"/>
          </p:cNvSpPr>
          <p:nvPr>
            <p:ph type="sldImg" idx="2"/>
          </p:nvPr>
        </p:nvSpPr>
        <p:spPr bwMode="auto">
          <a:xfrm>
            <a:off x="866775" y="696913"/>
            <a:ext cx="527685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1675" y="441643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5" y="8829676"/>
            <a:ext cx="3038475" cy="46514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eaLnBrk="1" hangingPunct="1">
              <a:defRPr sz="1200"/>
            </a:lvl1pPr>
          </a:lstStyle>
          <a:p>
            <a:endParaRPr lang="en-US" dirty="0"/>
          </a:p>
        </p:txBody>
      </p:sp>
      <p:sp>
        <p:nvSpPr>
          <p:cNvPr id="4103" name="Rectangle 7"/>
          <p:cNvSpPr>
            <a:spLocks noGrp="1" noChangeArrowheads="1"/>
          </p:cNvSpPr>
          <p:nvPr>
            <p:ph type="sldNum" sz="quarter" idx="5"/>
          </p:nvPr>
        </p:nvSpPr>
        <p:spPr bwMode="auto">
          <a:xfrm>
            <a:off x="3970342" y="8829676"/>
            <a:ext cx="3038475" cy="465140"/>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eaLnBrk="1" hangingPunct="1">
              <a:defRPr sz="1200"/>
            </a:lvl1pPr>
          </a:lstStyle>
          <a:p>
            <a:fld id="{94ACDEFE-EA78-43EB-AAAB-077AD3FAB07D}" type="slidenum">
              <a:rPr lang="en-US"/>
              <a:pPr/>
              <a:t>‹#›</a:t>
            </a:fld>
            <a:endParaRPr lang="en-US" dirty="0"/>
          </a:p>
        </p:txBody>
      </p:sp>
    </p:spTree>
    <p:extLst>
      <p:ext uri="{BB962C8B-B14F-4D97-AF65-F5344CB8AC3E}">
        <p14:creationId xmlns:p14="http://schemas.microsoft.com/office/powerpoint/2010/main" xmlns="" val="522770100"/>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696913"/>
            <a:ext cx="5276850" cy="3486150"/>
          </a:xfrm>
        </p:spPr>
      </p:sp>
      <p:sp>
        <p:nvSpPr>
          <p:cNvPr id="3" name="Notes Placeholder 2"/>
          <p:cNvSpPr>
            <a:spLocks noGrp="1"/>
          </p:cNvSpPr>
          <p:nvPr>
            <p:ph type="body" idx="1"/>
          </p:nvPr>
        </p:nvSpPr>
        <p:spPr/>
        <p:txBody>
          <a:bodyPr/>
          <a:lstStyle/>
          <a:p>
            <a:pPr>
              <a:lnSpc>
                <a:spcPct val="150000"/>
              </a:lnSpc>
            </a:pPr>
            <a:r>
              <a:rPr lang="en-US" sz="1100" b="1" i="1" dirty="0" smtClean="0">
                <a:effectLst/>
                <a:latin typeface="Arial" panose="020B0604020202020204" pitchFamily="34" charset="0"/>
                <a:cs typeface="Arial" panose="020B0604020202020204" pitchFamily="34" charset="0"/>
              </a:rPr>
              <a:t>Farm Bill Impacts on NRCS Program Administration</a:t>
            </a:r>
          </a:p>
          <a:p>
            <a:pPr algn="l">
              <a:lnSpc>
                <a:spcPct val="150000"/>
              </a:lnSpc>
            </a:pPr>
            <a:r>
              <a:rPr lang="en-US" sz="1100" b="1" i="1" u="sng" dirty="0" smtClean="0">
                <a:effectLst/>
                <a:latin typeface="Arial" panose="020B0604020202020204" pitchFamily="34" charset="0"/>
                <a:cs typeface="Arial" panose="020B0604020202020204" pitchFamily="34" charset="0"/>
              </a:rPr>
              <a:t>Two key words</a:t>
            </a:r>
            <a:r>
              <a:rPr lang="en-US" sz="1100" b="1" i="1" dirty="0" smtClean="0">
                <a:effectLst/>
                <a:latin typeface="Arial" panose="020B0604020202020204" pitchFamily="34" charset="0"/>
                <a:cs typeface="Arial" panose="020B0604020202020204" pitchFamily="34" charset="0"/>
              </a:rPr>
              <a:t>  </a:t>
            </a:r>
            <a:r>
              <a:rPr lang="en-US" sz="1100" dirty="0" smtClean="0">
                <a:effectLst/>
                <a:latin typeface="Arial" panose="020B0604020202020204" pitchFamily="34" charset="0"/>
                <a:cs typeface="Arial" panose="020B0604020202020204" pitchFamily="34" charset="0"/>
              </a:rPr>
              <a:t>on changes to NRCS programs brought about by the 2014 Farm Bill: </a:t>
            </a:r>
          </a:p>
          <a:p>
            <a:pPr marL="514350" marR="0" indent="-514350" algn="l" defTabSz="914400" rtl="0" eaLnBrk="1" fontAlgn="base" latinLnBrk="0" hangingPunct="1">
              <a:lnSpc>
                <a:spcPct val="100000"/>
              </a:lnSpc>
              <a:spcBef>
                <a:spcPct val="30000"/>
              </a:spcBef>
              <a:spcAft>
                <a:spcPct val="0"/>
              </a:spcAft>
              <a:buClrTx/>
              <a:buSzTx/>
              <a:buFont typeface="Wingdings" panose="05000000000000000000" pitchFamily="2" charset="2"/>
              <a:buChar char="Ø"/>
              <a:tabLst/>
              <a:defRPr/>
            </a:pPr>
            <a:r>
              <a:rPr lang="en-US" sz="1100" b="1" dirty="0" smtClean="0">
                <a:effectLst/>
                <a:latin typeface="Arial" panose="020B0604020202020204" pitchFamily="34" charset="0"/>
                <a:cs typeface="Arial" panose="020B0604020202020204" pitchFamily="34" charset="0"/>
              </a:rPr>
              <a:t>Streamlining </a:t>
            </a:r>
            <a:r>
              <a:rPr lang="en-US" sz="1100" b="0" u="none" dirty="0" smtClean="0">
                <a:solidFill>
                  <a:schemeClr val="bg2"/>
                </a:solidFill>
                <a:latin typeface="Arial" panose="020B0604020202020204" pitchFamily="34" charset="0"/>
                <a:cs typeface="Arial" panose="020B0604020202020204" pitchFamily="34" charset="0"/>
              </a:rPr>
              <a:t>of programs and efforts brought about by consolidation of former programs, and;</a:t>
            </a:r>
          </a:p>
          <a:p>
            <a:pPr marL="514350" indent="-514350" algn="l">
              <a:lnSpc>
                <a:spcPct val="100000"/>
              </a:lnSpc>
              <a:buFont typeface="Wingdings" panose="05000000000000000000" pitchFamily="2" charset="2"/>
              <a:buChar char="Ø"/>
            </a:pPr>
            <a:r>
              <a:rPr lang="en-US" sz="1100" b="1" dirty="0" smtClean="0">
                <a:effectLst/>
                <a:latin typeface="Arial" panose="020B0604020202020204" pitchFamily="34" charset="0"/>
                <a:cs typeface="Arial" panose="020B0604020202020204" pitchFamily="34" charset="0"/>
              </a:rPr>
              <a:t>Marginal changes </a:t>
            </a:r>
            <a:r>
              <a:rPr lang="en-US" sz="1100" b="0" u="none" dirty="0" smtClean="0">
                <a:solidFill>
                  <a:schemeClr val="bg2"/>
                </a:solidFill>
                <a:latin typeface="Arial" panose="020B0604020202020204" pitchFamily="34" charset="0"/>
                <a:cs typeface="Arial" panose="020B0604020202020204" pitchFamily="34" charset="0"/>
              </a:rPr>
              <a:t>in the operation, or “spirit” of conservation title.  Future applicants will be offered much the same opportunities to improve their stewardship with greater ease and increased transparency.</a:t>
            </a:r>
          </a:p>
          <a:p>
            <a:pPr marL="0" indent="0" algn="l">
              <a:lnSpc>
                <a:spcPct val="150000"/>
              </a:lnSpc>
              <a:buFont typeface="Wingdings" panose="05000000000000000000" pitchFamily="2" charset="2"/>
              <a:buNone/>
            </a:pPr>
            <a:r>
              <a:rPr lang="en-US" sz="1100" b="1" u="sng" dirty="0" smtClean="0">
                <a:solidFill>
                  <a:schemeClr val="bg2"/>
                </a:solidFill>
                <a:latin typeface="Arial" panose="020B0604020202020204" pitchFamily="34" charset="0"/>
                <a:cs typeface="Arial" panose="020B0604020202020204" pitchFamily="34" charset="0"/>
              </a:rPr>
              <a:t>USDA FB Conservation Program Facts:</a:t>
            </a:r>
          </a:p>
          <a:p>
            <a:pPr lvl="0">
              <a:lnSpc>
                <a:spcPct val="100000"/>
              </a:lnSpc>
            </a:pPr>
            <a:r>
              <a:rPr lang="en-US" sz="1100" kern="1200" dirty="0" smtClean="0">
                <a:solidFill>
                  <a:schemeClr val="bg2"/>
                </a:solidFill>
                <a:effectLst/>
                <a:latin typeface="Arial" panose="020B0604020202020204" pitchFamily="34" charset="0"/>
                <a:ea typeface="+mn-ea"/>
                <a:cs typeface="Arial" panose="020B0604020202020204" pitchFamily="34" charset="0"/>
              </a:rPr>
              <a:t>USDA uses a variety of approaches for natural resource conservation. Nine USDA agencies have some conservation responsibility.</a:t>
            </a:r>
          </a:p>
          <a:p>
            <a:pPr>
              <a:lnSpc>
                <a:spcPct val="100000"/>
              </a:lnSpc>
            </a:pPr>
            <a:r>
              <a:rPr lang="en-US" sz="1100" kern="1200" dirty="0" smtClean="0">
                <a:solidFill>
                  <a:schemeClr val="bg2"/>
                </a:solidFill>
                <a:effectLst/>
                <a:latin typeface="Arial" panose="020B0604020202020204" pitchFamily="34" charset="0"/>
                <a:ea typeface="+mn-ea"/>
                <a:cs typeface="Arial" panose="020B0604020202020204" pitchFamily="34" charset="0"/>
              </a:rPr>
              <a:t>Farm Bill conservation programs protect soil, water, wildlife, and other natural resources on agricultural lands.</a:t>
            </a:r>
          </a:p>
          <a:p>
            <a:pPr>
              <a:lnSpc>
                <a:spcPct val="100000"/>
              </a:lnSpc>
            </a:pPr>
            <a:r>
              <a:rPr lang="en-US" sz="1100" kern="1200" dirty="0" smtClean="0">
                <a:solidFill>
                  <a:schemeClr val="bg2"/>
                </a:solidFill>
                <a:effectLst/>
                <a:latin typeface="Arial" panose="020B0604020202020204" pitchFamily="34" charset="0"/>
                <a:ea typeface="+mn-ea"/>
                <a:cs typeface="Arial" panose="020B0604020202020204" pitchFamily="34" charset="0"/>
              </a:rPr>
              <a:t>Conservation programs are important because they help limit environmental impacts of agriculture production activities both on and off the farm, and they can also help farmers maintain or improve production of food and fiber.</a:t>
            </a:r>
          </a:p>
          <a:p>
            <a:pPr>
              <a:lnSpc>
                <a:spcPct val="100000"/>
              </a:lnSpc>
            </a:pPr>
            <a:r>
              <a:rPr lang="en-US" sz="1100" kern="1200" dirty="0" smtClean="0">
                <a:solidFill>
                  <a:schemeClr val="bg2"/>
                </a:solidFill>
                <a:effectLst/>
                <a:latin typeface="Arial" panose="020B0604020202020204" pitchFamily="34" charset="0"/>
                <a:ea typeface="+mn-ea"/>
                <a:cs typeface="Arial" panose="020B0604020202020204" pitchFamily="34" charset="0"/>
              </a:rPr>
              <a:t>Some conservation programs center on improving or restoring resources that have been degraded, while others create conditions that will limit degradation in the future.</a:t>
            </a:r>
          </a:p>
          <a:p>
            <a:pPr>
              <a:lnSpc>
                <a:spcPct val="100000"/>
              </a:lnSpc>
            </a:pPr>
            <a:endParaRPr lang="en-US" sz="1100" dirty="0" smtClean="0">
              <a:solidFill>
                <a:schemeClr val="bg2"/>
              </a:solidFill>
              <a:latin typeface="Arial" panose="020B0604020202020204" pitchFamily="34" charset="0"/>
              <a:cs typeface="Arial" panose="020B0604020202020204" pitchFamily="34" charset="0"/>
            </a:endParaRPr>
          </a:p>
          <a:p>
            <a:pPr>
              <a:lnSpc>
                <a:spcPct val="100000"/>
              </a:lnSpc>
            </a:pPr>
            <a:endParaRPr lang="en-US" dirty="0"/>
          </a:p>
        </p:txBody>
      </p:sp>
      <p:sp>
        <p:nvSpPr>
          <p:cNvPr id="5" name="Slide Number Placeholder 4"/>
          <p:cNvSpPr>
            <a:spLocks noGrp="1"/>
          </p:cNvSpPr>
          <p:nvPr>
            <p:ph type="sldNum" sz="quarter" idx="11"/>
          </p:nvPr>
        </p:nvSpPr>
        <p:spPr/>
        <p:txBody>
          <a:bodyPr/>
          <a:lstStyle/>
          <a:p>
            <a:fld id="{94ACDEFE-EA78-43EB-AAAB-077AD3FAB07D}" type="slidenum">
              <a:rPr lang="en-US" smtClean="0"/>
              <a:pPr/>
              <a:t>1</a:t>
            </a:fld>
            <a:endParaRPr lang="en-US" dirty="0"/>
          </a:p>
        </p:txBody>
      </p:sp>
      <p:sp>
        <p:nvSpPr>
          <p:cNvPr id="6" name="Date Placeholder 5"/>
          <p:cNvSpPr>
            <a:spLocks noGrp="1"/>
          </p:cNvSpPr>
          <p:nvPr>
            <p:ph type="dt" idx="12"/>
          </p:nvPr>
        </p:nvSpPr>
        <p:spPr/>
        <p:txBody>
          <a:bodyPr/>
          <a:lstStyle/>
          <a:p>
            <a:fld id="{3A1D77A2-9455-43CD-8A47-F4D0D961C458}" type="datetime8">
              <a:rPr lang="en-US" smtClean="0"/>
              <a:pPr/>
              <a:t>3/10/2014 3:35 PM</a:t>
            </a:fld>
            <a:endParaRPr lang="en-US" dirty="0"/>
          </a:p>
        </p:txBody>
      </p:sp>
    </p:spTree>
    <p:extLst>
      <p:ext uri="{BB962C8B-B14F-4D97-AF65-F5344CB8AC3E}">
        <p14:creationId xmlns:p14="http://schemas.microsoft.com/office/powerpoint/2010/main" xmlns="" val="32918439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696913"/>
            <a:ext cx="5276850" cy="3486150"/>
          </a:xfrm>
        </p:spPr>
      </p:sp>
      <p:sp>
        <p:nvSpPr>
          <p:cNvPr id="3" name="Notes Placeholder 2"/>
          <p:cNvSpPr>
            <a:spLocks noGrp="1"/>
          </p:cNvSpPr>
          <p:nvPr>
            <p:ph type="body" idx="1"/>
          </p:nvPr>
        </p:nvSpPr>
        <p:spPr>
          <a:xfrm>
            <a:off x="76200" y="4191000"/>
            <a:ext cx="6858000" cy="5105400"/>
          </a:xfrm>
        </p:spPr>
        <p:txBody>
          <a:bodyPr/>
          <a:lstStyle/>
          <a:p>
            <a:pPr marL="171450" lvl="0" indent="-171450">
              <a:buFont typeface="Wingdings" panose="05000000000000000000" pitchFamily="2" charset="2"/>
              <a:buChar char="ü"/>
            </a:pPr>
            <a:endParaRPr lang="en-US" sz="1000" i="0" kern="1200" dirty="0" smtClean="0">
              <a:solidFill>
                <a:schemeClr val="tx1"/>
              </a:solidFill>
              <a:effectLst/>
              <a:latin typeface="Times New Roman" panose="02020603050405020304" pitchFamily="18" charset="0"/>
              <a:cs typeface="Times New Roman" panose="02020603050405020304" pitchFamily="18" charset="0"/>
            </a:endParaRPr>
          </a:p>
          <a:p>
            <a:pPr marL="171450" lvl="0" indent="-171450">
              <a:buFont typeface="Wingdings" panose="05000000000000000000" pitchFamily="2" charset="2"/>
              <a:buChar char="ü"/>
            </a:pPr>
            <a:endParaRPr lang="en-US" sz="1000" i="0" kern="1200" dirty="0" smtClean="0">
              <a:solidFill>
                <a:srgbClr val="FF0000"/>
              </a:solidFill>
              <a:effectLst/>
              <a:latin typeface="Times New Roman" panose="02020603050405020304" pitchFamily="18" charset="0"/>
              <a:cs typeface="Times New Roman" panose="02020603050405020304" pitchFamily="18" charset="0"/>
            </a:endParaRPr>
          </a:p>
          <a:p>
            <a:pPr marL="0" lvl="0" indent="0">
              <a:buFont typeface="Wingdings" panose="05000000000000000000" pitchFamily="2" charset="2"/>
              <a:buNone/>
            </a:pPr>
            <a:endParaRPr lang="en-US" sz="1100" dirty="0">
              <a:solidFill>
                <a:schemeClr val="bg2">
                  <a:lumMod val="75000"/>
                </a:schemeClr>
              </a:solidFill>
            </a:endParaRPr>
          </a:p>
          <a:p>
            <a:pPr marL="0" lvl="0" indent="0">
              <a:buFont typeface="Wingdings" panose="05000000000000000000" pitchFamily="2" charset="2"/>
              <a:buNone/>
            </a:pPr>
            <a:endParaRPr lang="en-US" sz="1000" i="0" kern="1200" dirty="0" smtClean="0">
              <a:solidFill>
                <a:schemeClr val="tx1"/>
              </a:solidFill>
              <a:effectLst/>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a:xfrm>
            <a:off x="6553200" y="8829676"/>
            <a:ext cx="455617" cy="465140"/>
          </a:xfrm>
        </p:spPr>
        <p:txBody>
          <a:bodyPr/>
          <a:lstStyle/>
          <a:p>
            <a:fld id="{94ACDEFE-EA78-43EB-AAAB-077AD3FAB07D}" type="slidenum">
              <a:rPr lang="en-US" smtClean="0"/>
              <a:pPr/>
              <a:t>20</a:t>
            </a:fld>
            <a:endParaRPr lang="en-US" dirty="0"/>
          </a:p>
        </p:txBody>
      </p:sp>
      <p:sp>
        <p:nvSpPr>
          <p:cNvPr id="4" name="Date Placeholder 3"/>
          <p:cNvSpPr>
            <a:spLocks noGrp="1"/>
          </p:cNvSpPr>
          <p:nvPr>
            <p:ph type="dt" idx="13"/>
          </p:nvPr>
        </p:nvSpPr>
        <p:spPr/>
        <p:txBody>
          <a:bodyPr/>
          <a:lstStyle/>
          <a:p>
            <a:fld id="{62B5752C-27E3-4EAE-8D69-6E66E1988963}" type="datetime1">
              <a:rPr lang="en-US" smtClean="0"/>
              <a:pPr/>
              <a:t>3/10/2014</a:t>
            </a:fld>
            <a:endParaRPr lang="en-US" dirty="0"/>
          </a:p>
        </p:txBody>
      </p:sp>
    </p:spTree>
    <p:extLst>
      <p:ext uri="{BB962C8B-B14F-4D97-AF65-F5344CB8AC3E}">
        <p14:creationId xmlns:p14="http://schemas.microsoft.com/office/powerpoint/2010/main" xmlns="" val="5743160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696913"/>
            <a:ext cx="5276850" cy="3486150"/>
          </a:xfrm>
        </p:spPr>
      </p:sp>
      <p:sp>
        <p:nvSpPr>
          <p:cNvPr id="3" name="Notes Placeholder 2"/>
          <p:cNvSpPr>
            <a:spLocks noGrp="1"/>
          </p:cNvSpPr>
          <p:nvPr>
            <p:ph type="body" idx="1"/>
          </p:nvPr>
        </p:nvSpPr>
        <p:spPr>
          <a:xfrm>
            <a:off x="76200" y="4191000"/>
            <a:ext cx="6858000" cy="5105400"/>
          </a:xfrm>
        </p:spPr>
        <p:txBody>
          <a:bodyPr/>
          <a:lstStyle/>
          <a:p>
            <a:pPr marL="171450" lvl="0" indent="-171450">
              <a:buFont typeface="Wingdings" panose="05000000000000000000" pitchFamily="2" charset="2"/>
              <a:buChar char="ü"/>
            </a:pPr>
            <a:endParaRPr lang="en-US" sz="1000" i="0" kern="1200" dirty="0" smtClean="0">
              <a:solidFill>
                <a:schemeClr val="tx1"/>
              </a:solidFill>
              <a:effectLst/>
              <a:latin typeface="Times New Roman" panose="02020603050405020304" pitchFamily="18" charset="0"/>
              <a:cs typeface="Times New Roman" panose="02020603050405020304" pitchFamily="18" charset="0"/>
            </a:endParaRPr>
          </a:p>
          <a:p>
            <a:pPr marL="171450" lvl="0" indent="-171450">
              <a:buFont typeface="Wingdings" panose="05000000000000000000" pitchFamily="2" charset="2"/>
              <a:buChar char="ü"/>
            </a:pPr>
            <a:endParaRPr lang="en-US" sz="1000" i="0" kern="1200" dirty="0" smtClean="0">
              <a:solidFill>
                <a:srgbClr val="FF0000"/>
              </a:solidFill>
              <a:effectLst/>
              <a:latin typeface="Times New Roman" panose="02020603050405020304" pitchFamily="18" charset="0"/>
              <a:cs typeface="Times New Roman" panose="02020603050405020304" pitchFamily="18" charset="0"/>
            </a:endParaRPr>
          </a:p>
          <a:p>
            <a:pPr marL="0" lvl="0" indent="0">
              <a:buFont typeface="Wingdings" panose="05000000000000000000" pitchFamily="2" charset="2"/>
              <a:buNone/>
            </a:pPr>
            <a:endParaRPr lang="en-US" sz="1100" dirty="0">
              <a:solidFill>
                <a:schemeClr val="bg2">
                  <a:lumMod val="75000"/>
                </a:schemeClr>
              </a:solidFill>
            </a:endParaRPr>
          </a:p>
          <a:p>
            <a:pPr marL="0" lvl="0" indent="0">
              <a:buFont typeface="Wingdings" panose="05000000000000000000" pitchFamily="2" charset="2"/>
              <a:buNone/>
            </a:pPr>
            <a:endParaRPr lang="en-US" sz="1000" i="0" kern="1200" dirty="0" smtClean="0">
              <a:solidFill>
                <a:schemeClr val="tx1"/>
              </a:solidFill>
              <a:effectLst/>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a:xfrm>
            <a:off x="6553200" y="8829676"/>
            <a:ext cx="455617" cy="465140"/>
          </a:xfrm>
        </p:spPr>
        <p:txBody>
          <a:bodyPr/>
          <a:lstStyle/>
          <a:p>
            <a:fld id="{94ACDEFE-EA78-43EB-AAAB-077AD3FAB07D}" type="slidenum">
              <a:rPr lang="en-US" smtClean="0"/>
              <a:pPr/>
              <a:t>21</a:t>
            </a:fld>
            <a:endParaRPr lang="en-US" dirty="0"/>
          </a:p>
        </p:txBody>
      </p:sp>
      <p:sp>
        <p:nvSpPr>
          <p:cNvPr id="4" name="Date Placeholder 3"/>
          <p:cNvSpPr>
            <a:spLocks noGrp="1"/>
          </p:cNvSpPr>
          <p:nvPr>
            <p:ph type="dt" idx="13"/>
          </p:nvPr>
        </p:nvSpPr>
        <p:spPr/>
        <p:txBody>
          <a:bodyPr/>
          <a:lstStyle/>
          <a:p>
            <a:fld id="{62B5752C-27E3-4EAE-8D69-6E66E1988963}" type="datetime1">
              <a:rPr lang="en-US" smtClean="0"/>
              <a:pPr/>
              <a:t>3/10/2014</a:t>
            </a:fld>
            <a:endParaRPr lang="en-US" dirty="0"/>
          </a:p>
        </p:txBody>
      </p:sp>
    </p:spTree>
    <p:extLst>
      <p:ext uri="{BB962C8B-B14F-4D97-AF65-F5344CB8AC3E}">
        <p14:creationId xmlns:p14="http://schemas.microsoft.com/office/powerpoint/2010/main" xmlns="" val="574316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Collaborative efforts</a:t>
            </a:r>
            <a:endParaRPr lang="en-US" dirty="0"/>
          </a:p>
        </p:txBody>
      </p:sp>
      <p:sp>
        <p:nvSpPr>
          <p:cNvPr id="4" name="Date Placeholder 3"/>
          <p:cNvSpPr>
            <a:spLocks noGrp="1"/>
          </p:cNvSpPr>
          <p:nvPr>
            <p:ph type="dt" idx="10"/>
          </p:nvPr>
        </p:nvSpPr>
        <p:spPr/>
        <p:txBody>
          <a:bodyPr/>
          <a:lstStyle/>
          <a:p>
            <a:fld id="{5584081A-1840-4754-94EE-5231DCDA7F8D}" type="datetime8">
              <a:rPr lang="en-US" smtClean="0"/>
              <a:pPr/>
              <a:t>3/10/2014 3:35 PM</a:t>
            </a:fld>
            <a:endParaRPr lang="en-US" dirty="0"/>
          </a:p>
        </p:txBody>
      </p:sp>
      <p:sp>
        <p:nvSpPr>
          <p:cNvPr id="5" name="Slide Number Placeholder 4"/>
          <p:cNvSpPr>
            <a:spLocks noGrp="1"/>
          </p:cNvSpPr>
          <p:nvPr>
            <p:ph type="sldNum" sz="quarter" idx="11"/>
          </p:nvPr>
        </p:nvSpPr>
        <p:spPr/>
        <p:txBody>
          <a:bodyPr/>
          <a:lstStyle/>
          <a:p>
            <a:fld id="{94ACDEFE-EA78-43EB-AAAB-077AD3FAB07D}" type="slidenum">
              <a:rPr lang="en-US" smtClean="0"/>
              <a:pPr/>
              <a:t>3</a:t>
            </a:fld>
            <a:endParaRPr lang="en-US" dirty="0"/>
          </a:p>
        </p:txBody>
      </p:sp>
    </p:spTree>
    <p:extLst>
      <p:ext uri="{BB962C8B-B14F-4D97-AF65-F5344CB8AC3E}">
        <p14:creationId xmlns:p14="http://schemas.microsoft.com/office/powerpoint/2010/main" xmlns="" val="1122132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696913"/>
            <a:ext cx="5276850" cy="3486150"/>
          </a:xfrm>
        </p:spPr>
      </p:sp>
      <p:sp>
        <p:nvSpPr>
          <p:cNvPr id="3" name="Notes Placeholder 2"/>
          <p:cNvSpPr>
            <a:spLocks noGrp="1"/>
          </p:cNvSpPr>
          <p:nvPr>
            <p:ph type="body" idx="1"/>
          </p:nvPr>
        </p:nvSpPr>
        <p:spPr>
          <a:xfrm>
            <a:off x="228600" y="4343400"/>
            <a:ext cx="6477000" cy="4648202"/>
          </a:xfrm>
        </p:spPr>
        <p:txBody>
          <a:bodyPr>
            <a:normAutofit/>
          </a:bodyPr>
          <a:lstStyle/>
          <a:p>
            <a:pPr marL="0" indent="0" defTabSz="931774">
              <a:buNone/>
              <a:defRPr/>
            </a:pPr>
            <a:r>
              <a:rPr lang="en-US" b="0" dirty="0" smtClean="0">
                <a:effectLst/>
                <a:latin typeface="Times New Roman" panose="02020603050405020304" pitchFamily="18" charset="0"/>
                <a:cs typeface="Times New Roman" panose="02020603050405020304" pitchFamily="18" charset="0"/>
              </a:rPr>
              <a:t>The Farm Bill consolidates three conservation easement programs, WRP, FRPP, and GRP into a single program with two components, Wetlands and Agricultural</a:t>
            </a:r>
            <a:r>
              <a:rPr lang="en-US" b="0" baseline="0" dirty="0" smtClean="0">
                <a:effectLst/>
                <a:latin typeface="Times New Roman" panose="02020603050405020304" pitchFamily="18" charset="0"/>
                <a:cs typeface="Times New Roman" panose="02020603050405020304" pitchFamily="18" charset="0"/>
              </a:rPr>
              <a:t> </a:t>
            </a:r>
            <a:r>
              <a:rPr lang="en-US" b="0" dirty="0" smtClean="0">
                <a:effectLst/>
                <a:latin typeface="Times New Roman" panose="02020603050405020304" pitchFamily="18" charset="0"/>
                <a:cs typeface="Times New Roman" panose="02020603050405020304" pitchFamily="18" charset="0"/>
              </a:rPr>
              <a:t>Lands Easements. The wetlands</a:t>
            </a:r>
            <a:r>
              <a:rPr lang="en-US" b="0" baseline="0" dirty="0" smtClean="0">
                <a:effectLst/>
                <a:latin typeface="Times New Roman" panose="02020603050405020304" pitchFamily="18" charset="0"/>
                <a:cs typeface="Times New Roman" panose="02020603050405020304" pitchFamily="18" charset="0"/>
              </a:rPr>
              <a:t> component mirrors the WRP authorizing language and the agricultural land component is modeled after the FRPP.</a:t>
            </a:r>
          </a:p>
          <a:p>
            <a:pPr marL="0" indent="0" defTabSz="931774">
              <a:buNone/>
              <a:defRPr/>
            </a:pPr>
            <a:endParaRPr lang="en-US" b="0" baseline="0" dirty="0" smtClean="0">
              <a:effectLst/>
              <a:latin typeface="Times New Roman" panose="02020603050405020304" pitchFamily="18" charset="0"/>
              <a:cs typeface="Times New Roman" panose="02020603050405020304" pitchFamily="18" charset="0"/>
            </a:endParaRPr>
          </a:p>
          <a:p>
            <a:pPr marL="0" indent="0" defTabSz="931774">
              <a:buNone/>
              <a:defRPr/>
            </a:pPr>
            <a:r>
              <a:rPr lang="en-US" b="0" dirty="0" smtClean="0">
                <a:effectLst/>
                <a:latin typeface="Times New Roman" panose="02020603050405020304" pitchFamily="18" charset="0"/>
                <a:cs typeface="Times New Roman" panose="02020603050405020304" pitchFamily="18" charset="0"/>
              </a:rPr>
              <a:t>The purposes of ACEP include:</a:t>
            </a:r>
          </a:p>
          <a:p>
            <a:pPr marL="0" indent="0" defTabSz="931774">
              <a:buNone/>
              <a:defRPr/>
            </a:pPr>
            <a:endParaRPr lang="en-US" b="0" dirty="0" smtClean="0">
              <a:latin typeface="Times New Roman" panose="02020603050405020304" pitchFamily="18" charset="0"/>
              <a:cs typeface="Times New Roman" panose="02020603050405020304" pitchFamily="18" charset="0"/>
            </a:endParaRPr>
          </a:p>
          <a:p>
            <a:pPr marL="1143000" lvl="2" indent="-228600" defTabSz="931774">
              <a:buClr>
                <a:srgbClr val="002060"/>
              </a:buClr>
              <a:buSzPct val="84000"/>
              <a:buFontTx/>
              <a:buBlip>
                <a:blip r:embed="rId3"/>
              </a:buBlip>
              <a:defRPr/>
            </a:pPr>
            <a:r>
              <a:rPr lang="en-US" b="0" dirty="0" smtClean="0">
                <a:effectLst/>
                <a:latin typeface="Times New Roman" panose="02020603050405020304" pitchFamily="18" charset="0"/>
                <a:cs typeface="Times New Roman" panose="02020603050405020304" pitchFamily="18" charset="0"/>
              </a:rPr>
              <a:t>Combine the purposes and coordinate the functions of the WRP, GRP,  and FRPP.</a:t>
            </a:r>
          </a:p>
          <a:p>
            <a:pPr marL="1143000" lvl="2" indent="-228600" defTabSz="931774">
              <a:buClr>
                <a:srgbClr val="002060"/>
              </a:buClr>
              <a:buSzPct val="84000"/>
              <a:buFontTx/>
              <a:buBlip>
                <a:blip r:embed="rId3"/>
              </a:buBlip>
              <a:defRPr/>
            </a:pPr>
            <a:r>
              <a:rPr lang="en-US" b="0" dirty="0" smtClean="0">
                <a:effectLst/>
                <a:latin typeface="Times New Roman" panose="02020603050405020304" pitchFamily="18" charset="0"/>
                <a:cs typeface="Times New Roman" panose="02020603050405020304" pitchFamily="18" charset="0"/>
              </a:rPr>
              <a:t>Restore, protect, and enhance wetland on eligible land.</a:t>
            </a:r>
          </a:p>
          <a:p>
            <a:pPr marL="1143000" lvl="2" indent="-228600" defTabSz="931774">
              <a:buClr>
                <a:srgbClr val="002060"/>
              </a:buClr>
              <a:buSzPct val="84000"/>
              <a:buFontTx/>
              <a:buBlip>
                <a:blip r:embed="rId3"/>
              </a:buBlip>
              <a:defRPr/>
            </a:pPr>
            <a:r>
              <a:rPr lang="en-US" b="0" dirty="0" smtClean="0">
                <a:effectLst/>
                <a:latin typeface="Times New Roman" panose="02020603050405020304" pitchFamily="18" charset="0"/>
                <a:cs typeface="Times New Roman" panose="02020603050405020304" pitchFamily="18" charset="0"/>
              </a:rPr>
              <a:t>Protect the agricultural use, viability, and related conservation values of eligible land by limiting non-agricultural uses.  </a:t>
            </a:r>
          </a:p>
          <a:p>
            <a:pPr marL="1143000" lvl="2" indent="-228600" defTabSz="931774">
              <a:buClr>
                <a:srgbClr val="002060"/>
              </a:buClr>
              <a:buSzPct val="84000"/>
              <a:buFontTx/>
              <a:buBlip>
                <a:blip r:embed="rId3"/>
              </a:buBlip>
              <a:defRPr/>
            </a:pPr>
            <a:r>
              <a:rPr lang="en-US" b="0" dirty="0" smtClean="0">
                <a:effectLst/>
                <a:latin typeface="Times New Roman" panose="02020603050405020304" pitchFamily="18" charset="0"/>
                <a:cs typeface="Times New Roman" panose="02020603050405020304" pitchFamily="18" charset="0"/>
              </a:rPr>
              <a:t>Protect grazing uses and related conservation values by restoring and conserving eligible land.</a:t>
            </a:r>
          </a:p>
          <a:p>
            <a:pPr marL="0" lvl="0" indent="0">
              <a:buFont typeface="Wingdings" panose="05000000000000000000" pitchFamily="2" charset="2"/>
              <a:buNone/>
            </a:pPr>
            <a:endParaRPr lang="en-US" kern="1200" dirty="0">
              <a:solidFill>
                <a:schemeClr val="tx1"/>
              </a:solidFill>
              <a:latin typeface="Times New Roman" panose="02020603050405020304" pitchFamily="18" charset="0"/>
              <a:cs typeface="Times New Roman" panose="02020603050405020304" pitchFamily="18" charset="0"/>
            </a:endParaRPr>
          </a:p>
          <a:p>
            <a:pPr marL="0" lvl="0" indent="0">
              <a:buFont typeface="Wingdings" panose="05000000000000000000" pitchFamily="2" charset="2"/>
              <a:buNone/>
            </a:pPr>
            <a:r>
              <a:rPr lang="en-US" kern="1200" dirty="0" smtClean="0">
                <a:effectLst/>
                <a:latin typeface="Times New Roman" panose="02020603050405020304" pitchFamily="18" charset="0"/>
                <a:cs typeface="Times New Roman" panose="02020603050405020304" pitchFamily="18" charset="0"/>
              </a:rPr>
              <a:t>ACEP funded at $400 million in fiscal year 2014, increasing to $500 million in fiscal year 2017, and reducing to $250 million in fiscal year 2018.  For the agricultural land easements, it  maintains our certification process for partners.  ACEP increases management flexibility for enrolled lands and all land previously enrolled in FRPP, GRP, and WRP is considered enrolled in ACEP.</a:t>
            </a:r>
          </a:p>
          <a:p>
            <a:pPr marL="0" lvl="0" indent="0">
              <a:buFont typeface="Wingdings" panose="05000000000000000000" pitchFamily="2" charset="2"/>
              <a:buNone/>
            </a:pPr>
            <a:endParaRPr lang="en-US" kern="1200" dirty="0" smtClean="0">
              <a:effectLst/>
              <a:latin typeface="Times New Roman" panose="02020603050405020304" pitchFamily="18" charset="0"/>
              <a:cs typeface="Times New Roman" panose="02020603050405020304" pitchFamily="18" charset="0"/>
            </a:endParaRPr>
          </a:p>
          <a:p>
            <a:pPr marL="0" marR="0" indent="0" algn="l" defTabSz="931774" rtl="0" eaLnBrk="1" fontAlgn="base" latinLnBrk="0" hangingPunct="1">
              <a:lnSpc>
                <a:spcPct val="100000"/>
              </a:lnSpc>
              <a:spcBef>
                <a:spcPct val="30000"/>
              </a:spcBef>
              <a:spcAft>
                <a:spcPct val="0"/>
              </a:spcAft>
              <a:buClrTx/>
              <a:buSzTx/>
              <a:buFontTx/>
              <a:buNone/>
              <a:tabLst/>
              <a:defRPr/>
            </a:pPr>
            <a:r>
              <a:rPr lang="en-US" b="0" dirty="0" smtClean="0">
                <a:effectLst/>
                <a:latin typeface="Times New Roman" panose="02020603050405020304" pitchFamily="18" charset="0"/>
                <a:cs typeface="Times New Roman" panose="02020603050405020304" pitchFamily="18" charset="0"/>
              </a:rPr>
              <a:t>While ACEP will require a new regulation for its implementation, there are very few new statutory provisions when compared to GRP, FRPP and WRP. </a:t>
            </a:r>
          </a:p>
          <a:p>
            <a:pPr marL="0" indent="0">
              <a:lnSpc>
                <a:spcPct val="100000"/>
              </a:lnSpc>
              <a:buNone/>
            </a:pPr>
            <a:endParaRPr lang="en-US" b="0" dirty="0" smtClean="0">
              <a:effectLst/>
              <a:latin typeface="Times New Roman" panose="02020603050405020304" pitchFamily="18" charset="0"/>
              <a:cs typeface="Times New Roman" panose="02020603050405020304" pitchFamily="18" charset="0"/>
            </a:endParaRPr>
          </a:p>
          <a:p>
            <a:pPr marL="0" indent="0">
              <a:lnSpc>
                <a:spcPct val="100000"/>
              </a:lnSpc>
              <a:buNone/>
            </a:pPr>
            <a:r>
              <a:rPr lang="en-US" b="0" dirty="0" smtClean="0">
                <a:effectLst/>
                <a:latin typeface="Times New Roman" panose="02020603050405020304" pitchFamily="18" charset="0"/>
                <a:cs typeface="Times New Roman" panose="02020603050405020304" pitchFamily="18" charset="0"/>
              </a:rPr>
              <a:t>The main differences include:</a:t>
            </a:r>
          </a:p>
          <a:p>
            <a:pPr marL="0" indent="0">
              <a:lnSpc>
                <a:spcPct val="100000"/>
              </a:lnSpc>
              <a:buNone/>
            </a:pPr>
            <a:endParaRPr lang="en-US" b="0" dirty="0" smtClean="0">
              <a:effectLst/>
              <a:latin typeface="Times New Roman" panose="02020603050405020304" pitchFamily="18" charset="0"/>
              <a:cs typeface="Times New Roman" panose="02020603050405020304" pitchFamily="18" charset="0"/>
            </a:endParaRPr>
          </a:p>
          <a:p>
            <a:pPr lvl="1" algn="l">
              <a:lnSpc>
                <a:spcPct val="100000"/>
              </a:lnSpc>
              <a:buClr>
                <a:srgbClr val="002060"/>
              </a:buClr>
              <a:buSzPct val="128000"/>
              <a:buFont typeface="Wingdings" panose="05000000000000000000" pitchFamily="2" charset="2"/>
              <a:buChar char="v"/>
            </a:pPr>
            <a:r>
              <a:rPr lang="en-US" b="0" dirty="0" smtClean="0">
                <a:effectLst/>
                <a:latin typeface="Times New Roman" panose="02020603050405020304" pitchFamily="18" charset="0"/>
                <a:cs typeface="Times New Roman" panose="02020603050405020304" pitchFamily="18" charset="0"/>
              </a:rPr>
              <a:t>   Having program-wide authority to subordinate, modify, or terminate an easement under certain circumstances.  Currently, only WRP has the authority to modify or terminate an easement. This will apply to our EWP Floodplain Easements as well.</a:t>
            </a:r>
          </a:p>
          <a:p>
            <a:pPr lvl="1" algn="l">
              <a:lnSpc>
                <a:spcPct val="100000"/>
              </a:lnSpc>
              <a:buClr>
                <a:srgbClr val="002060"/>
              </a:buClr>
              <a:buSzPct val="128000"/>
              <a:buFont typeface="Wingdings" panose="05000000000000000000" pitchFamily="2" charset="2"/>
              <a:buChar char="v"/>
            </a:pPr>
            <a:endParaRPr lang="en-US" b="0" dirty="0" smtClean="0">
              <a:effectLst/>
              <a:latin typeface="Times New Roman" panose="02020603050405020304" pitchFamily="18" charset="0"/>
              <a:cs typeface="Times New Roman" panose="02020603050405020304" pitchFamily="18" charset="0"/>
            </a:endParaRPr>
          </a:p>
          <a:p>
            <a:pPr lvl="1" algn="l">
              <a:lnSpc>
                <a:spcPct val="100000"/>
              </a:lnSpc>
              <a:buClr>
                <a:srgbClr val="002060"/>
              </a:buClr>
              <a:buSzPct val="128000"/>
              <a:buFont typeface="Wingdings" panose="05000000000000000000" pitchFamily="2" charset="2"/>
              <a:buChar char="v"/>
            </a:pPr>
            <a:r>
              <a:rPr lang="en-US" b="0" dirty="0" smtClean="0">
                <a:effectLst/>
                <a:latin typeface="Times New Roman" panose="02020603050405020304" pitchFamily="18" charset="0"/>
                <a:cs typeface="Times New Roman" panose="02020603050405020304" pitchFamily="18" charset="0"/>
              </a:rPr>
              <a:t>   The non-Federal contribution for the purchase of a agricultural</a:t>
            </a:r>
            <a:r>
              <a:rPr lang="en-US" b="0" baseline="0" dirty="0" smtClean="0">
                <a:effectLst/>
                <a:latin typeface="Times New Roman" panose="02020603050405020304" pitchFamily="18" charset="0"/>
                <a:cs typeface="Times New Roman" panose="02020603050405020304" pitchFamily="18" charset="0"/>
              </a:rPr>
              <a:t> land easement </a:t>
            </a:r>
            <a:r>
              <a:rPr lang="en-US" b="0" dirty="0" smtClean="0">
                <a:effectLst/>
                <a:latin typeface="Times New Roman" panose="02020603050405020304" pitchFamily="18" charset="0"/>
                <a:cs typeface="Times New Roman" panose="02020603050405020304" pitchFamily="18" charset="0"/>
              </a:rPr>
              <a:t>varies slightly from the FRPP non-Federal contribution.  In particular if a landowner makes a charitable donation of a large percentage of the agricultural land easement’s fair market value, the landowner donation will reduce the Federal government’s contribution to a larger extent than what is currently required under FRPP. Additionally, NRCS can provide a greater share of the cost (up to 75</a:t>
            </a:r>
            <a:r>
              <a:rPr lang="en-US" b="0" baseline="0" dirty="0" smtClean="0">
                <a:effectLst/>
                <a:latin typeface="Times New Roman" panose="02020603050405020304" pitchFamily="18" charset="0"/>
                <a:cs typeface="Times New Roman" panose="02020603050405020304" pitchFamily="18" charset="0"/>
              </a:rPr>
              <a:t> percent) for protecting grasslands of special environmental significance.</a:t>
            </a:r>
            <a:endParaRPr lang="en-US" b="0" dirty="0" smtClean="0">
              <a:effectLst/>
              <a:latin typeface="Times New Roman" panose="02020603050405020304" pitchFamily="18" charset="0"/>
              <a:cs typeface="Times New Roman" panose="02020603050405020304" pitchFamily="18" charset="0"/>
            </a:endParaRPr>
          </a:p>
          <a:p>
            <a:pPr lvl="1" algn="l">
              <a:lnSpc>
                <a:spcPct val="100000"/>
              </a:lnSpc>
              <a:buClr>
                <a:srgbClr val="002060"/>
              </a:buClr>
              <a:buSzPct val="128000"/>
              <a:buFont typeface="Wingdings" panose="05000000000000000000" pitchFamily="2" charset="2"/>
              <a:buNone/>
            </a:pPr>
            <a:endParaRPr lang="en-US" b="0" dirty="0" smtClean="0">
              <a:effectLst/>
              <a:latin typeface="Times New Roman" panose="02020603050405020304" pitchFamily="18" charset="0"/>
              <a:cs typeface="Times New Roman" panose="02020603050405020304" pitchFamily="18" charset="0"/>
            </a:endParaRPr>
          </a:p>
          <a:p>
            <a:pPr marL="0" lvl="0" indent="0">
              <a:buFont typeface="Wingdings" panose="05000000000000000000" pitchFamily="2" charset="2"/>
              <a:buNone/>
            </a:pPr>
            <a:endParaRPr lang="en-US" kern="1200" dirty="0" smtClean="0">
              <a:effectLst/>
              <a:latin typeface="Times New Roman" panose="02020603050405020304" pitchFamily="18" charset="0"/>
              <a:cs typeface="Times New Roman" panose="02020603050405020304" pitchFamily="18" charset="0"/>
            </a:endParaRPr>
          </a:p>
          <a:p>
            <a:r>
              <a:rPr lang="en-US" kern="1200" dirty="0" smtClean="0">
                <a:effectLst/>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algn="l">
              <a:buFont typeface="Wingdings" pitchFamily="2" charset="2"/>
              <a:buChar char="Ø"/>
            </a:pPr>
            <a:endParaRPr lang="en-US" sz="1100" dirty="0" smtClean="0">
              <a:latin typeface="Arial" panose="020B0604020202020204" pitchFamily="34" charset="0"/>
              <a:cs typeface="Arial" panose="020B0604020202020204" pitchFamily="34" charset="0"/>
            </a:endParaRPr>
          </a:p>
          <a:p>
            <a:pPr algn="l">
              <a:buFont typeface="Wingdings" pitchFamily="2" charset="2"/>
              <a:buChar char="Ø"/>
            </a:pPr>
            <a:endParaRPr lang="en-US" sz="1100" dirty="0" smtClean="0">
              <a:latin typeface="Arial" panose="020B0604020202020204" pitchFamily="34" charset="0"/>
              <a:cs typeface="Arial" panose="020B0604020202020204" pitchFamily="34" charset="0"/>
            </a:endParaRPr>
          </a:p>
          <a:p>
            <a:pPr algn="l">
              <a:buFont typeface="Wingdings" pitchFamily="2" charset="2"/>
              <a:buChar char="Ø"/>
            </a:pPr>
            <a:endParaRPr lang="en-US" sz="1100" dirty="0" smtClean="0">
              <a:latin typeface="Arial" panose="020B0604020202020204" pitchFamily="34" charset="0"/>
              <a:cs typeface="Arial" panose="020B0604020202020204" pitchFamily="34" charset="0"/>
            </a:endParaRPr>
          </a:p>
          <a:p>
            <a:pPr algn="l">
              <a:buFont typeface="Wingdings" pitchFamily="2" charset="2"/>
              <a:buChar char="Ø"/>
            </a:pPr>
            <a:endParaRPr lang="en-US" sz="1100" dirty="0" smtClean="0">
              <a:latin typeface="Arial" panose="020B0604020202020204" pitchFamily="34" charset="0"/>
              <a:cs typeface="Arial" panose="020B0604020202020204" pitchFamily="34" charset="0"/>
            </a:endParaRPr>
          </a:p>
          <a:p>
            <a:pPr algn="l">
              <a:buFont typeface="Wingdings" pitchFamily="2" charset="2"/>
              <a:buChar char="Ø"/>
            </a:pPr>
            <a:endParaRPr lang="en-US" sz="1100" dirty="0" smtClean="0">
              <a:latin typeface="Arial" panose="020B0604020202020204" pitchFamily="34" charset="0"/>
              <a:cs typeface="Arial" panose="020B0604020202020204" pitchFamily="34" charset="0"/>
            </a:endParaRPr>
          </a:p>
          <a:p>
            <a:pPr>
              <a:buFont typeface="Wingdings" pitchFamily="2" charset="2"/>
              <a:buChar char="Ø"/>
            </a:pPr>
            <a:endParaRPr lang="en-US" b="1" i="1" u="sng" dirty="0">
              <a:solidFill>
                <a:srgbClr val="FF0000"/>
              </a:solidFill>
              <a:cs typeface="Times New Roman" panose="02020603050405020304" pitchFamily="18" charset="0"/>
            </a:endParaRPr>
          </a:p>
          <a:p>
            <a:pPr algn="l">
              <a:buFont typeface="Wingdings" pitchFamily="2" charset="2"/>
              <a:buChar char="Ø"/>
            </a:pPr>
            <a:endParaRPr lang="en-US" sz="1200"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4ACDEFE-EA78-43EB-AAAB-077AD3FAB07D}" type="slidenum">
              <a:rPr lang="en-US" smtClean="0"/>
              <a:pPr/>
              <a:t>6</a:t>
            </a:fld>
            <a:endParaRPr lang="en-US" dirty="0"/>
          </a:p>
        </p:txBody>
      </p:sp>
      <p:sp>
        <p:nvSpPr>
          <p:cNvPr id="6" name="Date Placeholder 5"/>
          <p:cNvSpPr>
            <a:spLocks noGrp="1"/>
          </p:cNvSpPr>
          <p:nvPr>
            <p:ph type="dt" idx="12"/>
          </p:nvPr>
        </p:nvSpPr>
        <p:spPr/>
        <p:txBody>
          <a:bodyPr/>
          <a:lstStyle/>
          <a:p>
            <a:fld id="{2A6EA812-0B77-46D7-A870-634134C9E098}" type="datetime1">
              <a:rPr lang="en-US" smtClean="0"/>
              <a:pPr/>
              <a:t>3/10/2014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696913"/>
            <a:ext cx="5276850" cy="3486150"/>
          </a:xfrm>
        </p:spPr>
      </p:sp>
      <p:sp>
        <p:nvSpPr>
          <p:cNvPr id="3" name="Notes Placeholder 2"/>
          <p:cNvSpPr>
            <a:spLocks noGrp="1"/>
          </p:cNvSpPr>
          <p:nvPr>
            <p:ph type="body" idx="1"/>
          </p:nvPr>
        </p:nvSpPr>
        <p:spPr>
          <a:xfrm>
            <a:off x="381000" y="4648200"/>
            <a:ext cx="6248400" cy="4343400"/>
          </a:xfrm>
        </p:spPr>
        <p:txBody>
          <a:bodyPr>
            <a:noAutofit/>
          </a:bodyPr>
          <a:lstStyle/>
          <a:p>
            <a:pPr marL="0" indent="0">
              <a:buNone/>
            </a:pPr>
            <a:r>
              <a:rPr lang="en-US" b="1" u="sng" dirty="0" smtClean="0">
                <a:effectLst/>
                <a:latin typeface="Times New Roman" panose="02020603050405020304" pitchFamily="18" charset="0"/>
                <a:cs typeface="Times New Roman" panose="02020603050405020304" pitchFamily="18" charset="0"/>
              </a:rPr>
              <a:t>WRE Component</a:t>
            </a:r>
          </a:p>
          <a:p>
            <a:pPr>
              <a:buClr>
                <a:srgbClr val="002060"/>
              </a:buClr>
              <a:buSzPct val="160000"/>
            </a:pPr>
            <a:endParaRPr lang="en-US" b="1" baseline="0" dirty="0" smtClean="0">
              <a:latin typeface="Times New Roman" panose="02020603050405020304" pitchFamily="18" charset="0"/>
              <a:cs typeface="Times New Roman" panose="02020603050405020304" pitchFamily="18" charset="0"/>
            </a:endParaRPr>
          </a:p>
          <a:p>
            <a:pPr marL="698830" lvl="1" indent="-232943" defTabSz="931774">
              <a:buFontTx/>
              <a:buAutoNum type="arabicPeriod"/>
              <a:defRPr/>
            </a:pPr>
            <a:r>
              <a:rPr lang="en-US" dirty="0" smtClean="0">
                <a:latin typeface="Times New Roman" panose="02020603050405020304" pitchFamily="18" charset="0"/>
                <a:cs typeface="Times New Roman" panose="02020603050405020304" pitchFamily="18" charset="0"/>
              </a:rPr>
              <a:t>Establishes ownership requirement prior to enrollment of 2 years; WRP had a 7 year ownership </a:t>
            </a:r>
            <a:r>
              <a:rPr lang="en-US" dirty="0">
                <a:latin typeface="Times New Roman" panose="02020603050405020304" pitchFamily="18" charset="0"/>
                <a:cs typeface="Times New Roman" panose="02020603050405020304" pitchFamily="18" charset="0"/>
              </a:rPr>
              <a:t>requirement </a:t>
            </a:r>
            <a:r>
              <a:rPr lang="en-US" dirty="0" smtClean="0">
                <a:latin typeface="Times New Roman" panose="02020603050405020304" pitchFamily="18" charset="0"/>
                <a:cs typeface="Times New Roman" panose="02020603050405020304" pitchFamily="18" charset="0"/>
              </a:rPr>
              <a:t>– waiver provisions</a:t>
            </a:r>
            <a:r>
              <a:rPr lang="en-US" baseline="0" dirty="0" smtClean="0">
                <a:latin typeface="Times New Roman" panose="02020603050405020304" pitchFamily="18" charset="0"/>
                <a:cs typeface="Times New Roman" panose="02020603050405020304" pitchFamily="18" charset="0"/>
              </a:rPr>
              <a:t> may still apply</a:t>
            </a:r>
            <a:endParaRPr lang="en-US" dirty="0">
              <a:latin typeface="Times New Roman" panose="02020603050405020304" pitchFamily="18" charset="0"/>
              <a:cs typeface="Times New Roman" panose="02020603050405020304" pitchFamily="18" charset="0"/>
            </a:endParaRPr>
          </a:p>
          <a:p>
            <a:pPr marL="698830" lvl="1" indent="-232943" defTabSz="931774">
              <a:buFontTx/>
              <a:buAutoNum type="arabicPeriod"/>
              <a:defRPr/>
            </a:pPr>
            <a:r>
              <a:rPr lang="en-US" dirty="0" smtClean="0">
                <a:latin typeface="Times New Roman" panose="02020603050405020304" pitchFamily="18" charset="0"/>
                <a:cs typeface="Times New Roman" panose="02020603050405020304" pitchFamily="18" charset="0"/>
              </a:rPr>
              <a:t>Authorizes </a:t>
            </a:r>
            <a:r>
              <a:rPr lang="en-US" dirty="0">
                <a:latin typeface="Times New Roman" panose="02020603050405020304" pitchFamily="18" charset="0"/>
                <a:cs typeface="Times New Roman" panose="02020603050405020304" pitchFamily="18" charset="0"/>
              </a:rPr>
              <a:t>a waiver process to allow enrollment of CRP land established to </a:t>
            </a:r>
            <a:r>
              <a:rPr lang="en-US" dirty="0" smtClean="0">
                <a:latin typeface="Times New Roman" panose="02020603050405020304" pitchFamily="18" charset="0"/>
                <a:cs typeface="Times New Roman" panose="02020603050405020304" pitchFamily="18" charset="0"/>
              </a:rPr>
              <a:t>trees – these</a:t>
            </a:r>
            <a:r>
              <a:rPr lang="en-US" baseline="0" dirty="0" smtClean="0">
                <a:latin typeface="Times New Roman" panose="02020603050405020304" pitchFamily="18" charset="0"/>
                <a:cs typeface="Times New Roman" panose="02020603050405020304" pitchFamily="18" charset="0"/>
              </a:rPr>
              <a:t> lands were not eligible for WRP</a:t>
            </a:r>
          </a:p>
          <a:p>
            <a:pPr marL="698830" lvl="1" indent="-232943" defTabSz="931774">
              <a:buFontTx/>
              <a:buAutoNum type="arabicPeriod"/>
              <a:defRPr/>
            </a:pPr>
            <a:r>
              <a:rPr lang="en-US" baseline="0" dirty="0" smtClean="0">
                <a:latin typeface="Times New Roman" panose="02020603050405020304" pitchFamily="18" charset="0"/>
                <a:cs typeface="Times New Roman" panose="02020603050405020304" pitchFamily="18" charset="0"/>
              </a:rPr>
              <a:t>No authority to enroll restoration cost-share agreements</a:t>
            </a:r>
            <a:endParaRPr lang="en-US" dirty="0">
              <a:latin typeface="Times New Roman" panose="02020603050405020304" pitchFamily="18" charset="0"/>
              <a:cs typeface="Times New Roman" panose="02020603050405020304" pitchFamily="18" charset="0"/>
            </a:endParaRPr>
          </a:p>
          <a:p>
            <a:pPr marL="465887" lvl="1" defTabSz="931774">
              <a:defRPr/>
            </a:pPr>
            <a:endParaRPr lang="en-US" dirty="0">
              <a:latin typeface="Times New Roman" panose="02020603050405020304" pitchFamily="18" charset="0"/>
              <a:cs typeface="Times New Roman" panose="02020603050405020304" pitchFamily="18" charset="0"/>
            </a:endParaRPr>
          </a:p>
          <a:p>
            <a:pPr defTabSz="931774">
              <a:defRPr/>
            </a:pPr>
            <a:r>
              <a:rPr lang="en-US" dirty="0">
                <a:latin typeface="Times New Roman" panose="02020603050405020304" pitchFamily="18" charset="0"/>
                <a:cs typeface="Times New Roman" panose="02020603050405020304" pitchFamily="18" charset="0"/>
              </a:rPr>
              <a:t>The wetland </a:t>
            </a:r>
            <a:r>
              <a:rPr lang="en-US" dirty="0" smtClean="0">
                <a:latin typeface="Times New Roman" panose="02020603050405020304" pitchFamily="18" charset="0"/>
                <a:cs typeface="Times New Roman" panose="02020603050405020304" pitchFamily="18" charset="0"/>
              </a:rPr>
              <a:t>reserve component </a:t>
            </a:r>
            <a:r>
              <a:rPr lang="en-US" dirty="0">
                <a:latin typeface="Times New Roman" panose="02020603050405020304" pitchFamily="18" charset="0"/>
                <a:cs typeface="Times New Roman" panose="02020603050405020304" pitchFamily="18" charset="0"/>
              </a:rPr>
              <a:t>maintains the goals of WRP, which is to achieve the greatest wetlands functions and values, along with optimum wildlife habitat, on every acre enrolled in the program</a:t>
            </a:r>
            <a:r>
              <a:rPr lang="en-US" dirty="0" smtClean="0">
                <a:latin typeface="Times New Roman" panose="02020603050405020304" pitchFamily="18" charset="0"/>
                <a:cs typeface="Times New Roman" panose="02020603050405020304" pitchFamily="18" charset="0"/>
              </a:rPr>
              <a:t>.</a:t>
            </a:r>
          </a:p>
          <a:p>
            <a:pPr defTabSz="931774">
              <a:defRPr/>
            </a:pPr>
            <a:endParaRPr lang="en-US" dirty="0" smtClean="0">
              <a:latin typeface="Times New Roman" panose="02020603050405020304" pitchFamily="18" charset="0"/>
              <a:cs typeface="Times New Roman" panose="02020603050405020304" pitchFamily="18" charset="0"/>
            </a:endParaRPr>
          </a:p>
          <a:p>
            <a:pPr defTabSz="931774">
              <a:defRPr/>
            </a:pPr>
            <a:r>
              <a:rPr lang="en-US" dirty="0" smtClean="0">
                <a:latin typeface="Times New Roman" panose="02020603050405020304" pitchFamily="18" charset="0"/>
                <a:cs typeface="Times New Roman" panose="02020603050405020304" pitchFamily="18" charset="0"/>
              </a:rPr>
              <a:t>The Secretary will still:</a:t>
            </a:r>
          </a:p>
          <a:p>
            <a:pPr marL="171450" indent="-171450"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 hold the easements.</a:t>
            </a:r>
          </a:p>
          <a:p>
            <a:pPr marL="171450" indent="-171450"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Offer permanent easements, 30-year easements and 30-year contracts with Indian Tribes</a:t>
            </a:r>
          </a:p>
          <a:p>
            <a:pPr marL="171450" indent="-171450"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Priority for enrollment continues to be based on the value of the easement for protecting and enhancing habitat for migratory birds and other wildlife.</a:t>
            </a:r>
          </a:p>
          <a:p>
            <a:pPr marL="171450" indent="-171450" defTabSz="931774">
              <a:buFont typeface="Arial" panose="020B0604020202020204" pitchFamily="34" charset="0"/>
              <a:buChar char="•"/>
              <a:defRPr/>
            </a:pPr>
            <a:r>
              <a:rPr lang="en-US" dirty="0" smtClean="0">
                <a:latin typeface="Times New Roman" panose="02020603050405020304" pitchFamily="18" charset="0"/>
                <a:cs typeface="Times New Roman" panose="02020603050405020304" pitchFamily="18" charset="0"/>
              </a:rPr>
              <a:t>Have</a:t>
            </a:r>
            <a:r>
              <a:rPr lang="en-US" baseline="0" dirty="0" smtClean="0">
                <a:latin typeface="Times New Roman" panose="02020603050405020304" pitchFamily="18" charset="0"/>
                <a:cs typeface="Times New Roman" panose="02020603050405020304" pitchFamily="18" charset="0"/>
              </a:rPr>
              <a:t> the authority to grant compatible uses and reserve grazing rights.</a:t>
            </a:r>
            <a:endParaRPr lang="en-US" dirty="0">
              <a:latin typeface="Times New Roman" panose="02020603050405020304" pitchFamily="18" charset="0"/>
              <a:cs typeface="Times New Roman" panose="02020603050405020304" pitchFamily="18" charset="0"/>
            </a:endParaRPr>
          </a:p>
          <a:p>
            <a:pPr defTabSz="931774">
              <a:defRPr/>
            </a:pPr>
            <a:endParaRPr lang="en-US" sz="800" dirty="0">
              <a:solidFill>
                <a:schemeClr val="accent6">
                  <a:lumMod val="75000"/>
                </a:schemeClr>
              </a:solidFill>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endParaRPr lang="en-US" dirty="0" smtClean="0">
              <a:effectLst/>
            </a:endParaRPr>
          </a:p>
          <a:p>
            <a:pPr defTabSz="931774">
              <a:defRPr/>
            </a:pPr>
            <a:endParaRPr lang="en-US" sz="1200" b="0" dirty="0" smtClean="0">
              <a:latin typeface="Arial" panose="020B0604020202020204" pitchFamily="34" charset="0"/>
              <a:cs typeface="Arial" panose="020B0604020202020204" pitchFamily="34" charset="0"/>
            </a:endParaRPr>
          </a:p>
          <a:p>
            <a:pPr marL="171450" lvl="0" indent="-171450">
              <a:buFont typeface="Arial" panose="020B0604020202020204" pitchFamily="34" charset="0"/>
              <a:buChar char="•"/>
            </a:pPr>
            <a:endParaRPr lang="en-US" sz="1100" b="1" baseline="0" dirty="0" smtClean="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3A63A5BB-A44A-48D8-B844-D9BD4EC55962}" type="slidenum">
              <a:rPr lang="en-US" smtClean="0"/>
              <a:pPr/>
              <a:t>10</a:t>
            </a:fld>
            <a:endParaRPr lang="en-US" dirty="0"/>
          </a:p>
        </p:txBody>
      </p:sp>
      <p:sp>
        <p:nvSpPr>
          <p:cNvPr id="6" name="Date Placeholder 5"/>
          <p:cNvSpPr>
            <a:spLocks noGrp="1"/>
          </p:cNvSpPr>
          <p:nvPr>
            <p:ph type="dt" idx="12"/>
          </p:nvPr>
        </p:nvSpPr>
        <p:spPr/>
        <p:txBody>
          <a:bodyPr/>
          <a:lstStyle/>
          <a:p>
            <a:fld id="{1494884E-F26F-4BE5-A8DC-073FA7604151}" type="datetime1">
              <a:rPr lang="en-US" smtClean="0"/>
              <a:pPr/>
              <a:t>3/10/2014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696913"/>
            <a:ext cx="5276850" cy="3486150"/>
          </a:xfrm>
        </p:spPr>
      </p:sp>
      <p:sp>
        <p:nvSpPr>
          <p:cNvPr id="3" name="Notes Placeholder 2"/>
          <p:cNvSpPr>
            <a:spLocks noGrp="1"/>
          </p:cNvSpPr>
          <p:nvPr>
            <p:ph type="body" idx="1"/>
          </p:nvPr>
        </p:nvSpPr>
        <p:spPr>
          <a:xfrm>
            <a:off x="76200" y="4191000"/>
            <a:ext cx="6858000" cy="5105400"/>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000" i="0" kern="1200" dirty="0" smtClean="0">
                <a:solidFill>
                  <a:schemeClr val="tx1"/>
                </a:solidFill>
                <a:effectLst/>
                <a:latin typeface="Times New Roman" panose="02020603050405020304" pitchFamily="18" charset="0"/>
                <a:cs typeface="Times New Roman" panose="02020603050405020304" pitchFamily="18" charset="0"/>
              </a:rPr>
              <a:t>The Regional Conservation Partnership Program (RCPP) promotes the implementation of conservation activities through agreements between partners and landowners.  And identifies specific geographical regions</a:t>
            </a:r>
            <a:r>
              <a:rPr lang="en-US" sz="1000" i="0" kern="1200" baseline="0" dirty="0" smtClean="0">
                <a:solidFill>
                  <a:schemeClr val="tx1"/>
                </a:solidFill>
                <a:effectLst/>
                <a:latin typeface="Times New Roman" panose="02020603050405020304" pitchFamily="18" charset="0"/>
                <a:cs typeface="Times New Roman" panose="02020603050405020304" pitchFamily="18" charset="0"/>
              </a:rPr>
              <a:t> or areas at the national and state level for targeted conservation activities. This program does have a degree of complexity in that there are three project funding pools – State, national, and critical conservation areas designated by the Secretary and there are four programs contributing funds, plus RCPP has its own source of funds.  If funds are not committed to a project by April 1, they are to return to the contributing program.</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000" i="0" kern="1200" baseline="0" dirty="0" smtClean="0">
              <a:solidFill>
                <a:schemeClr val="tx1"/>
              </a:solidFill>
              <a:effectLst/>
              <a:latin typeface="Times New Roman" panose="02020603050405020304" pitchFamily="18" charset="0"/>
              <a:cs typeface="Times New Roman" panose="02020603050405020304" pitchFamily="18" charset="0"/>
            </a:endParaRPr>
          </a:p>
          <a:p>
            <a:r>
              <a:rPr lang="en-US" sz="1000" i="0" kern="1200" baseline="0" dirty="0" smtClean="0">
                <a:solidFill>
                  <a:schemeClr val="tx1"/>
                </a:solidFill>
                <a:effectLst/>
                <a:latin typeface="Times New Roman" panose="02020603050405020304" pitchFamily="18" charset="0"/>
                <a:cs typeface="Times New Roman" panose="02020603050405020304" pitchFamily="18" charset="0"/>
              </a:rPr>
              <a:t>The program uses two mechanisms to identify areas for enrollment into the program.  </a:t>
            </a:r>
            <a:endParaRPr lang="en-US" sz="1000" i="0" kern="1200" dirty="0" smtClean="0">
              <a:solidFill>
                <a:schemeClr val="tx1"/>
              </a:solidFill>
              <a:effectLst/>
              <a:latin typeface="Times New Roman" panose="02020603050405020304" pitchFamily="18" charset="0"/>
              <a:cs typeface="Times New Roman" panose="02020603050405020304" pitchFamily="18" charset="0"/>
            </a:endParaRPr>
          </a:p>
          <a:p>
            <a:r>
              <a:rPr lang="en-US" sz="1000" i="0" kern="1200" dirty="0" smtClean="0">
                <a:solidFill>
                  <a:schemeClr val="tx1"/>
                </a:solidFill>
                <a:effectLst/>
                <a:latin typeface="Times New Roman" panose="02020603050405020304" pitchFamily="18" charset="0"/>
                <a:cs typeface="Times New Roman" panose="02020603050405020304" pitchFamily="18" charset="0"/>
              </a:rPr>
              <a:t>Partnership Project Areas:  A partner organization proposes a project for a specific geographical area, ranging in size from,</a:t>
            </a:r>
            <a:r>
              <a:rPr lang="en-US" sz="1000" i="0" kern="1200" baseline="0" dirty="0" smtClean="0">
                <a:solidFill>
                  <a:schemeClr val="tx1"/>
                </a:solidFill>
                <a:effectLst/>
                <a:latin typeface="Times New Roman" panose="02020603050405020304" pitchFamily="18" charset="0"/>
                <a:cs typeface="Times New Roman" panose="02020603050405020304" pitchFamily="18" charset="0"/>
              </a:rPr>
              <a:t> for instance, a local project affecting a particular sub-watershed and a few producers, up to projects that address resource  needs of a state or multi-state area.  </a:t>
            </a:r>
          </a:p>
          <a:p>
            <a:endParaRPr lang="en-US" sz="1000" i="0" kern="1200" baseline="0" dirty="0" smtClean="0">
              <a:solidFill>
                <a:schemeClr val="tx1"/>
              </a:solidFill>
              <a:effectLst/>
              <a:latin typeface="Times New Roman" panose="02020603050405020304" pitchFamily="18" charset="0"/>
              <a:cs typeface="Times New Roman" panose="02020603050405020304" pitchFamily="18" charset="0"/>
            </a:endParaRPr>
          </a:p>
          <a:p>
            <a:r>
              <a:rPr lang="en-US" sz="1000" i="0" kern="1200" baseline="0" dirty="0" smtClean="0">
                <a:solidFill>
                  <a:schemeClr val="tx1"/>
                </a:solidFill>
                <a:effectLst/>
                <a:latin typeface="Times New Roman" panose="02020603050405020304" pitchFamily="18" charset="0"/>
                <a:cs typeface="Times New Roman" panose="02020603050405020304" pitchFamily="18" charset="0"/>
              </a:rPr>
              <a:t>Critical Conservation Areas:  The Secretary will designate up to six CCAs based on statutory  ranking criteria.  It is possible that the Statement of Managers in the Conference Report will clarify at least some of the areas that Congress intends to have met these criteria.</a:t>
            </a:r>
          </a:p>
          <a:p>
            <a:endParaRPr lang="en-US" sz="1000" i="0" kern="1200" baseline="0" dirty="0" smtClean="0">
              <a:solidFill>
                <a:schemeClr val="tx1"/>
              </a:solidFill>
              <a:effectLst/>
              <a:latin typeface="Times New Roman" panose="02020603050405020304" pitchFamily="18" charset="0"/>
              <a:cs typeface="Times New Roman" panose="02020603050405020304" pitchFamily="18" charset="0"/>
            </a:endParaRPr>
          </a:p>
          <a:p>
            <a:r>
              <a:rPr lang="en-US" sz="1000" i="0" kern="1200" baseline="0" dirty="0" smtClean="0">
                <a:solidFill>
                  <a:schemeClr val="tx1"/>
                </a:solidFill>
                <a:effectLst/>
                <a:latin typeface="Times New Roman" panose="02020603050405020304" pitchFamily="18" charset="0"/>
                <a:cs typeface="Times New Roman" panose="02020603050405020304" pitchFamily="18" charset="0"/>
              </a:rPr>
              <a:t>The CCA designation is based on the degree to which an area</a:t>
            </a:r>
          </a:p>
          <a:p>
            <a:pPr marL="628650" lvl="1" indent="-171450">
              <a:buFont typeface="Wingdings" panose="05000000000000000000" pitchFamily="2" charset="2"/>
              <a:buChar char="q"/>
            </a:pPr>
            <a:r>
              <a:rPr lang="en-US" sz="1000" i="0" kern="1200" baseline="0" dirty="0" smtClean="0">
                <a:solidFill>
                  <a:schemeClr val="tx1"/>
                </a:solidFill>
                <a:effectLst/>
                <a:latin typeface="Times New Roman" panose="02020603050405020304" pitchFamily="18" charset="0"/>
                <a:cs typeface="Times New Roman" panose="02020603050405020304" pitchFamily="18" charset="0"/>
              </a:rPr>
              <a:t>Includes multiple States with significant agriculture production;</a:t>
            </a:r>
          </a:p>
          <a:p>
            <a:pPr marL="628650" lvl="1" indent="-171450">
              <a:buFont typeface="Wingdings" panose="05000000000000000000" pitchFamily="2" charset="2"/>
              <a:buChar char="q"/>
            </a:pPr>
            <a:r>
              <a:rPr lang="en-US" sz="1000" i="0" kern="1200" baseline="0" dirty="0" smtClean="0">
                <a:solidFill>
                  <a:schemeClr val="tx1"/>
                </a:solidFill>
                <a:effectLst/>
                <a:latin typeface="Times New Roman" panose="02020603050405020304" pitchFamily="18" charset="0"/>
                <a:cs typeface="Times New Roman" panose="02020603050405020304" pitchFamily="18" charset="0"/>
              </a:rPr>
              <a:t>Is covered by an existing regional, state, bi-national, or multistate agreement or plan with established objectives, goals and work plans and is adopted by a Federal, State, or regional authority;</a:t>
            </a:r>
          </a:p>
          <a:p>
            <a:pPr marL="628650" lvl="1" indent="-171450">
              <a:buFont typeface="Wingdings" panose="05000000000000000000" pitchFamily="2" charset="2"/>
              <a:buChar char="q"/>
            </a:pPr>
            <a:r>
              <a:rPr lang="en-US" sz="1000" i="0" kern="1200" baseline="0" dirty="0" smtClean="0">
                <a:solidFill>
                  <a:schemeClr val="tx1"/>
                </a:solidFill>
                <a:effectLst/>
                <a:latin typeface="Times New Roman" panose="02020603050405020304" pitchFamily="18" charset="0"/>
                <a:cs typeface="Times New Roman" panose="02020603050405020304" pitchFamily="18" charset="0"/>
              </a:rPr>
              <a:t>Has water quantity concerns, or</a:t>
            </a:r>
          </a:p>
          <a:p>
            <a:pPr marL="628650" lvl="1" indent="-171450">
              <a:buFont typeface="Wingdings" panose="05000000000000000000" pitchFamily="2" charset="2"/>
              <a:buChar char="q"/>
            </a:pPr>
            <a:r>
              <a:rPr lang="en-US" sz="1000" i="0" kern="1200" baseline="0" dirty="0" smtClean="0">
                <a:solidFill>
                  <a:schemeClr val="tx1"/>
                </a:solidFill>
                <a:effectLst/>
                <a:latin typeface="Times New Roman" panose="02020603050405020304" pitchFamily="18" charset="0"/>
                <a:cs typeface="Times New Roman" panose="02020603050405020304" pitchFamily="18" charset="0"/>
              </a:rPr>
              <a:t>Is subject to regulatory requirements that could reduce the economic scope of agricultural operations within the area.</a:t>
            </a:r>
          </a:p>
          <a:p>
            <a:endParaRPr lang="en-US" sz="1000" i="0" kern="1200" dirty="0" smtClean="0">
              <a:solidFill>
                <a:schemeClr val="tx1"/>
              </a:solidFill>
              <a:effectLst/>
              <a:latin typeface="Times New Roman" panose="02020603050405020304" pitchFamily="18" charset="0"/>
              <a:cs typeface="Times New Roman" panose="02020603050405020304" pitchFamily="18" charset="0"/>
            </a:endParaRPr>
          </a:p>
          <a:p>
            <a:r>
              <a:rPr lang="en-US" sz="1000" i="0" kern="1200" dirty="0" smtClean="0">
                <a:solidFill>
                  <a:schemeClr val="tx1"/>
                </a:solidFill>
                <a:effectLst/>
                <a:latin typeface="Times New Roman" panose="02020603050405020304" pitchFamily="18" charset="0"/>
                <a:cs typeface="Times New Roman" panose="02020603050405020304" pitchFamily="18" charset="0"/>
              </a:rPr>
              <a:t>RCPP is a new program that combines four former conservation programs;</a:t>
            </a:r>
          </a:p>
          <a:p>
            <a:endParaRPr lang="en-US" sz="1000" i="0" dirty="0" smtClean="0">
              <a:latin typeface="Times New Roman" panose="02020603050405020304" pitchFamily="18" charset="0"/>
              <a:cs typeface="Times New Roman" panose="02020603050405020304" pitchFamily="18" charset="0"/>
            </a:endParaRPr>
          </a:p>
          <a:p>
            <a:pPr algn="l">
              <a:buFont typeface="Wingdings" pitchFamily="2" charset="2"/>
              <a:buNone/>
            </a:pPr>
            <a:r>
              <a:rPr lang="en-US" sz="1000" i="0" dirty="0" smtClean="0">
                <a:latin typeface="Times New Roman" panose="02020603050405020304" pitchFamily="18" charset="0"/>
                <a:cs typeface="Times New Roman" panose="02020603050405020304" pitchFamily="18" charset="0"/>
              </a:rPr>
              <a:t>RCPP consolidates the provisions in the following three programs and initiative into one program: </a:t>
            </a:r>
          </a:p>
          <a:p>
            <a:pPr marL="628650" lvl="1" indent="-171450">
              <a:buFont typeface="Wingdings" panose="05000000000000000000" pitchFamily="2" charset="2"/>
              <a:buChar char="ü"/>
            </a:pPr>
            <a:r>
              <a:rPr lang="en-US" sz="1000" i="0" dirty="0" smtClean="0">
                <a:latin typeface="Times New Roman" panose="02020603050405020304" pitchFamily="18" charset="0"/>
                <a:cs typeface="Times New Roman" panose="02020603050405020304" pitchFamily="18" charset="0"/>
              </a:rPr>
              <a:t>The Agricultural Water Enhancement Program (AWEP);</a:t>
            </a:r>
          </a:p>
          <a:p>
            <a:pPr marL="628650" lvl="1" indent="-171450">
              <a:buFont typeface="Wingdings" panose="05000000000000000000" pitchFamily="2" charset="2"/>
              <a:buChar char="ü"/>
            </a:pPr>
            <a:r>
              <a:rPr lang="en-US" sz="1000" i="0" dirty="0" smtClean="0">
                <a:latin typeface="Times New Roman" panose="02020603050405020304" pitchFamily="18" charset="0"/>
                <a:cs typeface="Times New Roman" panose="02020603050405020304" pitchFamily="18" charset="0"/>
              </a:rPr>
              <a:t>The Chesapeake Bay Watershed Program (CBWP);</a:t>
            </a:r>
          </a:p>
          <a:p>
            <a:pPr marL="628650" lvl="1" indent="-171450">
              <a:buFont typeface="Wingdings" panose="05000000000000000000" pitchFamily="2" charset="2"/>
              <a:buChar char="ü"/>
            </a:pPr>
            <a:r>
              <a:rPr lang="en-US" sz="1000" i="0" dirty="0" smtClean="0">
                <a:latin typeface="Times New Roman" panose="02020603050405020304" pitchFamily="18" charset="0"/>
                <a:cs typeface="Times New Roman" panose="02020603050405020304" pitchFamily="18" charset="0"/>
              </a:rPr>
              <a:t>The Cooperative Conservation Partnership Initiative (CCPI); and,</a:t>
            </a:r>
          </a:p>
          <a:p>
            <a:pPr marL="628650" lvl="1" indent="-171450">
              <a:buFont typeface="Wingdings" panose="05000000000000000000" pitchFamily="2" charset="2"/>
              <a:buChar char="ü"/>
            </a:pPr>
            <a:r>
              <a:rPr lang="en-US" sz="1000" i="0" dirty="0" smtClean="0">
                <a:latin typeface="Times New Roman" panose="02020603050405020304" pitchFamily="18" charset="0"/>
                <a:cs typeface="Times New Roman" panose="02020603050405020304" pitchFamily="18" charset="0"/>
              </a:rPr>
              <a:t>The Great Lakes Basin Program (GLBP).</a:t>
            </a:r>
          </a:p>
          <a:p>
            <a:endParaRPr lang="en-US" sz="1000" b="1" i="0" kern="1200" dirty="0" smtClean="0">
              <a:solidFill>
                <a:schemeClr val="tx1"/>
              </a:solidFill>
              <a:effectLst/>
              <a:latin typeface="Times New Roman" panose="02020603050405020304" pitchFamily="18" charset="0"/>
              <a:cs typeface="Times New Roman" panose="02020603050405020304"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i="0" kern="1200" dirty="0" smtClean="0">
                <a:solidFill>
                  <a:schemeClr val="tx1"/>
                </a:solidFill>
                <a:effectLst/>
                <a:latin typeface="Times New Roman" panose="02020603050405020304" pitchFamily="18" charset="0"/>
                <a:cs typeface="Times New Roman" panose="02020603050405020304" pitchFamily="18" charset="0"/>
              </a:rPr>
              <a:t>Projects may focus on water quality and quantity, erosion, wildlife habitat, drought and flood control or other regional priorities.</a:t>
            </a:r>
          </a:p>
          <a:p>
            <a:endParaRPr lang="en-US" sz="1000" b="1" i="0" kern="1200" dirty="0" smtClean="0">
              <a:solidFill>
                <a:schemeClr val="tx1"/>
              </a:solidFill>
              <a:effectLst/>
              <a:latin typeface="Times New Roman" panose="02020603050405020304" pitchFamily="18" charset="0"/>
              <a:cs typeface="Times New Roman" panose="02020603050405020304" pitchFamily="18"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000" kern="1200" dirty="0" smtClean="0">
                <a:solidFill>
                  <a:schemeClr val="tx1"/>
                </a:solidFill>
                <a:effectLst/>
                <a:latin typeface="Times New Roman" panose="02020603050405020304" pitchFamily="18" charset="0"/>
                <a:cs typeface="Times New Roman" panose="02020603050405020304" pitchFamily="18" charset="0"/>
              </a:rPr>
              <a:t>By encouraging partners to cooperate with producers, the U.S. Department of Agriculture (USDA) Natural Resources Conservation Service (NRCS) hopes to further the conservation, restoration and sustainable use of soil, water, wildlife and related natural resources on a regional or watershed scale.</a:t>
            </a:r>
          </a:p>
          <a:p>
            <a:endParaRPr lang="en-US" sz="1000" b="1" i="0" kern="1200" dirty="0" smtClean="0">
              <a:solidFill>
                <a:schemeClr val="tx1"/>
              </a:solidFill>
              <a:effectLst/>
              <a:latin typeface="Times New Roman" panose="02020603050405020304" pitchFamily="18" charset="0"/>
              <a:cs typeface="Times New Roman" panose="02020603050405020304" pitchFamily="18" charset="0"/>
            </a:endParaRPr>
          </a:p>
          <a:p>
            <a:r>
              <a:rPr lang="en-US" sz="1000" i="0" kern="1200" dirty="0" smtClean="0">
                <a:solidFill>
                  <a:schemeClr val="tx1"/>
                </a:solidFill>
                <a:effectLst/>
                <a:latin typeface="Times New Roman" panose="02020603050405020304" pitchFamily="18" charset="0"/>
                <a:cs typeface="Times New Roman" panose="02020603050405020304" pitchFamily="18" charset="0"/>
              </a:rPr>
              <a:t>Funding is delivered through the:</a:t>
            </a:r>
          </a:p>
          <a:p>
            <a:pPr marL="628650" lvl="1" indent="-171450">
              <a:lnSpc>
                <a:spcPct val="150000"/>
              </a:lnSpc>
              <a:buFont typeface="Wingdings" panose="05000000000000000000" pitchFamily="2" charset="2"/>
              <a:buChar char="ü"/>
            </a:pPr>
            <a:r>
              <a:rPr lang="en-US" sz="1000" i="0" kern="1200" dirty="0" smtClean="0">
                <a:solidFill>
                  <a:schemeClr val="tx1"/>
                </a:solidFill>
                <a:effectLst/>
                <a:latin typeface="Times New Roman" panose="02020603050405020304" pitchFamily="18" charset="0"/>
                <a:cs typeface="Times New Roman" panose="02020603050405020304" pitchFamily="18" charset="0"/>
              </a:rPr>
              <a:t>Conservation Stewardship Program;</a:t>
            </a:r>
          </a:p>
          <a:p>
            <a:pPr marL="628650" lvl="1" indent="-171450">
              <a:lnSpc>
                <a:spcPct val="150000"/>
              </a:lnSpc>
              <a:buFont typeface="Wingdings" panose="05000000000000000000" pitchFamily="2" charset="2"/>
              <a:buChar char="ü"/>
            </a:pPr>
            <a:r>
              <a:rPr lang="en-US" sz="1000" i="0" kern="1200" dirty="0" smtClean="0">
                <a:solidFill>
                  <a:schemeClr val="tx1"/>
                </a:solidFill>
                <a:effectLst/>
                <a:latin typeface="Times New Roman" panose="02020603050405020304" pitchFamily="18" charset="0"/>
                <a:cs typeface="Times New Roman" panose="02020603050405020304" pitchFamily="18" charset="0"/>
              </a:rPr>
              <a:t>Environmental Quality Incentives Program;</a:t>
            </a:r>
          </a:p>
          <a:p>
            <a:pPr marL="628650" lvl="1" indent="-171450">
              <a:lnSpc>
                <a:spcPct val="150000"/>
              </a:lnSpc>
              <a:buFont typeface="Wingdings" panose="05000000000000000000" pitchFamily="2" charset="2"/>
              <a:buChar char="ü"/>
            </a:pPr>
            <a:r>
              <a:rPr lang="en-US" sz="1000" i="0" kern="1200" dirty="0" smtClean="0">
                <a:solidFill>
                  <a:schemeClr val="tx1"/>
                </a:solidFill>
                <a:effectLst/>
                <a:latin typeface="Times New Roman" panose="02020603050405020304" pitchFamily="18" charset="0"/>
                <a:cs typeface="Times New Roman" panose="02020603050405020304" pitchFamily="18" charset="0"/>
              </a:rPr>
              <a:t>Healthy Forests Reserve Program, and;</a:t>
            </a:r>
          </a:p>
          <a:p>
            <a:pPr marL="628650" lvl="1" indent="-171450">
              <a:lnSpc>
                <a:spcPct val="150000"/>
              </a:lnSpc>
              <a:buFont typeface="Wingdings" panose="05000000000000000000" pitchFamily="2" charset="2"/>
              <a:buChar char="ü"/>
            </a:pPr>
            <a:r>
              <a:rPr lang="en-US" sz="1000" i="0" kern="1200" dirty="0" smtClean="0">
                <a:solidFill>
                  <a:schemeClr val="tx1"/>
                </a:solidFill>
                <a:effectLst/>
                <a:latin typeface="Times New Roman" panose="02020603050405020304" pitchFamily="18" charset="0"/>
                <a:cs typeface="Times New Roman" panose="02020603050405020304" pitchFamily="18" charset="0"/>
              </a:rPr>
              <a:t>Agricultural Conservation Easement Program.</a:t>
            </a:r>
          </a:p>
          <a:p>
            <a:r>
              <a:rPr lang="en-US" sz="1000" i="0" kern="1200" dirty="0" smtClean="0">
                <a:solidFill>
                  <a:schemeClr val="tx1"/>
                </a:solidFill>
                <a:effectLst/>
                <a:latin typeface="Times New Roman" panose="02020603050405020304" pitchFamily="18" charset="0"/>
                <a:cs typeface="Times New Roman" panose="02020603050405020304" pitchFamily="18" charset="0"/>
              </a:rPr>
              <a:t>Partnership agreements may not exceed five years; however, NRCS may extend the agreement one time for up to 12 months when an extension is necessary to meet the objectives of the program. The partnership agreement defines the scope of the project, including:</a:t>
            </a:r>
          </a:p>
          <a:p>
            <a:endParaRPr lang="en-US" sz="1000" i="0" kern="1200" dirty="0" smtClean="0">
              <a:solidFill>
                <a:schemeClr val="tx1"/>
              </a:solidFill>
              <a:effectLst/>
              <a:latin typeface="Times New Roman" panose="02020603050405020304" pitchFamily="18" charset="0"/>
              <a:cs typeface="Times New Roman" panose="02020603050405020304" pitchFamily="18" charset="0"/>
            </a:endParaRPr>
          </a:p>
          <a:p>
            <a:pPr marL="171450" lvl="0" indent="-171450">
              <a:buFont typeface="Wingdings" panose="05000000000000000000" pitchFamily="2" charset="2"/>
              <a:buChar char="ü"/>
            </a:pPr>
            <a:r>
              <a:rPr lang="en-US" sz="1000" i="0" kern="1200" dirty="0" smtClean="0">
                <a:solidFill>
                  <a:schemeClr val="tx1"/>
                </a:solidFill>
                <a:effectLst/>
                <a:latin typeface="Times New Roman" panose="02020603050405020304" pitchFamily="18" charset="0"/>
                <a:cs typeface="Times New Roman" panose="02020603050405020304" pitchFamily="18" charset="0"/>
              </a:rPr>
              <a:t>The eligible activities to be implemented</a:t>
            </a:r>
          </a:p>
          <a:p>
            <a:pPr marL="171450" lvl="0" indent="-171450">
              <a:buFont typeface="Wingdings" panose="05000000000000000000" pitchFamily="2" charset="2"/>
              <a:buChar char="ü"/>
            </a:pPr>
            <a:r>
              <a:rPr lang="en-US" sz="1000" i="0" kern="1200" dirty="0" smtClean="0">
                <a:solidFill>
                  <a:schemeClr val="tx1"/>
                </a:solidFill>
                <a:effectLst/>
                <a:latin typeface="Times New Roman" panose="02020603050405020304" pitchFamily="18" charset="0"/>
                <a:cs typeface="Times New Roman" panose="02020603050405020304" pitchFamily="18" charset="0"/>
              </a:rPr>
              <a:t>The potential agricultural or nonindustrial private forest operation affected</a:t>
            </a:r>
          </a:p>
          <a:p>
            <a:pPr marL="171450" lvl="0" indent="-171450">
              <a:buFont typeface="Wingdings" panose="05000000000000000000" pitchFamily="2" charset="2"/>
              <a:buChar char="ü"/>
            </a:pPr>
            <a:r>
              <a:rPr lang="en-US" sz="1000" i="0" kern="1200" dirty="0" smtClean="0">
                <a:solidFill>
                  <a:schemeClr val="tx1"/>
                </a:solidFill>
                <a:effectLst/>
                <a:latin typeface="Times New Roman" panose="02020603050405020304" pitchFamily="18" charset="0"/>
                <a:cs typeface="Times New Roman" panose="02020603050405020304" pitchFamily="18" charset="0"/>
              </a:rPr>
              <a:t>The local, State, multi-State or other geographic area covered</a:t>
            </a:r>
          </a:p>
          <a:p>
            <a:pPr marL="171450" lvl="0" indent="-171450">
              <a:buFont typeface="Wingdings" panose="05000000000000000000" pitchFamily="2" charset="2"/>
              <a:buChar char="ü"/>
            </a:pPr>
            <a:r>
              <a:rPr lang="en-US" sz="1000" i="0" kern="1200" dirty="0" smtClean="0">
                <a:solidFill>
                  <a:schemeClr val="tx1"/>
                </a:solidFill>
                <a:effectLst/>
                <a:latin typeface="Times New Roman" panose="02020603050405020304" pitchFamily="18" charset="0"/>
                <a:cs typeface="Times New Roman" panose="02020603050405020304" pitchFamily="18" charset="0"/>
              </a:rPr>
              <a:t>The planning, outreach, implementation and assessment to be conducted</a:t>
            </a:r>
          </a:p>
          <a:p>
            <a:pPr marL="171450" lvl="0" indent="-171450">
              <a:buFont typeface="Wingdings" panose="05000000000000000000" pitchFamily="2" charset="2"/>
              <a:buChar char="ü"/>
            </a:pPr>
            <a:endParaRPr lang="en-US" sz="1000" i="0" kern="1200" dirty="0" smtClean="0">
              <a:solidFill>
                <a:schemeClr val="tx1"/>
              </a:solidFill>
              <a:effectLst/>
              <a:latin typeface="Times New Roman" panose="02020603050405020304" pitchFamily="18" charset="0"/>
              <a:cs typeface="Times New Roman" panose="02020603050405020304" pitchFamily="18" charset="0"/>
            </a:endParaRPr>
          </a:p>
          <a:p>
            <a:pPr marL="171450" lvl="0" indent="-171450">
              <a:buFont typeface="Wingdings" panose="05000000000000000000" pitchFamily="2" charset="2"/>
              <a:buChar char="ü"/>
            </a:pPr>
            <a:endParaRPr lang="en-US" sz="1000" i="0" kern="1200" dirty="0" smtClean="0">
              <a:solidFill>
                <a:srgbClr val="FF0000"/>
              </a:solidFill>
              <a:effectLst/>
              <a:latin typeface="Times New Roman" panose="02020603050405020304" pitchFamily="18" charset="0"/>
              <a:cs typeface="Times New Roman" panose="02020603050405020304" pitchFamily="18" charset="0"/>
            </a:endParaRPr>
          </a:p>
          <a:p>
            <a:pPr marL="0" lvl="0" indent="0">
              <a:buFont typeface="Wingdings" panose="05000000000000000000" pitchFamily="2" charset="2"/>
              <a:buNone/>
            </a:pPr>
            <a:endParaRPr lang="en-US" sz="1100" dirty="0">
              <a:solidFill>
                <a:schemeClr val="bg2">
                  <a:lumMod val="75000"/>
                </a:schemeClr>
              </a:solidFill>
            </a:endParaRPr>
          </a:p>
          <a:p>
            <a:pPr marL="0" lvl="0" indent="0">
              <a:buFont typeface="Wingdings" panose="05000000000000000000" pitchFamily="2" charset="2"/>
              <a:buNone/>
            </a:pPr>
            <a:endParaRPr lang="en-US" sz="1000" i="0" kern="1200" dirty="0" smtClean="0">
              <a:solidFill>
                <a:schemeClr val="tx1"/>
              </a:solidFill>
              <a:effectLst/>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a:xfrm>
            <a:off x="6553200" y="8829676"/>
            <a:ext cx="455617" cy="465140"/>
          </a:xfrm>
        </p:spPr>
        <p:txBody>
          <a:bodyPr/>
          <a:lstStyle/>
          <a:p>
            <a:fld id="{94ACDEFE-EA78-43EB-AAAB-077AD3FAB07D}" type="slidenum">
              <a:rPr lang="en-US" smtClean="0"/>
              <a:pPr/>
              <a:t>15</a:t>
            </a:fld>
            <a:endParaRPr lang="en-US" dirty="0"/>
          </a:p>
        </p:txBody>
      </p:sp>
      <p:sp>
        <p:nvSpPr>
          <p:cNvPr id="4" name="Date Placeholder 3"/>
          <p:cNvSpPr>
            <a:spLocks noGrp="1"/>
          </p:cNvSpPr>
          <p:nvPr>
            <p:ph type="dt" idx="13"/>
          </p:nvPr>
        </p:nvSpPr>
        <p:spPr/>
        <p:txBody>
          <a:bodyPr/>
          <a:lstStyle/>
          <a:p>
            <a:fld id="{62B5752C-27E3-4EAE-8D69-6E66E1988963}" type="datetime1">
              <a:rPr lang="en-US" smtClean="0"/>
              <a:pPr/>
              <a:t>3/10/2014</a:t>
            </a:fld>
            <a:endParaRPr lang="en-US" dirty="0"/>
          </a:p>
        </p:txBody>
      </p:sp>
    </p:spTree>
    <p:extLst>
      <p:ext uri="{BB962C8B-B14F-4D97-AF65-F5344CB8AC3E}">
        <p14:creationId xmlns:p14="http://schemas.microsoft.com/office/powerpoint/2010/main" xmlns="" val="574316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696913"/>
            <a:ext cx="5276850" cy="3486150"/>
          </a:xfrm>
        </p:spPr>
      </p:sp>
      <p:sp>
        <p:nvSpPr>
          <p:cNvPr id="3" name="Notes Placeholder 2"/>
          <p:cNvSpPr>
            <a:spLocks noGrp="1"/>
          </p:cNvSpPr>
          <p:nvPr>
            <p:ph type="body" idx="1"/>
          </p:nvPr>
        </p:nvSpPr>
        <p:spPr>
          <a:xfrm>
            <a:off x="76200" y="4191000"/>
            <a:ext cx="6858000" cy="5105400"/>
          </a:xfrm>
        </p:spPr>
        <p:txBody>
          <a:bodyPr/>
          <a:lstStyle/>
          <a:p>
            <a:pPr marL="171450" lvl="0" indent="-171450">
              <a:buFont typeface="Wingdings" panose="05000000000000000000" pitchFamily="2" charset="2"/>
              <a:buChar char="ü"/>
            </a:pPr>
            <a:endParaRPr lang="en-US" sz="1000" i="0" kern="1200" dirty="0" smtClean="0">
              <a:solidFill>
                <a:schemeClr val="tx1"/>
              </a:solidFill>
              <a:effectLst/>
              <a:latin typeface="Times New Roman" panose="02020603050405020304" pitchFamily="18" charset="0"/>
              <a:cs typeface="Times New Roman" panose="02020603050405020304" pitchFamily="18" charset="0"/>
            </a:endParaRPr>
          </a:p>
          <a:p>
            <a:pPr marL="171450" lvl="0" indent="-171450">
              <a:buFont typeface="Wingdings" panose="05000000000000000000" pitchFamily="2" charset="2"/>
              <a:buChar char="ü"/>
            </a:pPr>
            <a:endParaRPr lang="en-US" sz="1000" i="0" kern="1200" dirty="0" smtClean="0">
              <a:solidFill>
                <a:srgbClr val="FF0000"/>
              </a:solidFill>
              <a:effectLst/>
              <a:latin typeface="Times New Roman" panose="02020603050405020304" pitchFamily="18" charset="0"/>
              <a:cs typeface="Times New Roman" panose="02020603050405020304" pitchFamily="18" charset="0"/>
            </a:endParaRPr>
          </a:p>
          <a:p>
            <a:pPr marL="0" lvl="0" indent="0">
              <a:buFont typeface="Wingdings" panose="05000000000000000000" pitchFamily="2" charset="2"/>
              <a:buNone/>
            </a:pPr>
            <a:endParaRPr lang="en-US" sz="1100" dirty="0">
              <a:solidFill>
                <a:schemeClr val="bg2">
                  <a:lumMod val="75000"/>
                </a:schemeClr>
              </a:solidFill>
            </a:endParaRPr>
          </a:p>
          <a:p>
            <a:pPr marL="0" lvl="0" indent="0">
              <a:buFont typeface="Wingdings" panose="05000000000000000000" pitchFamily="2" charset="2"/>
              <a:buNone/>
            </a:pPr>
            <a:endParaRPr lang="en-US" sz="1000" i="0" kern="1200" dirty="0" smtClean="0">
              <a:solidFill>
                <a:schemeClr val="tx1"/>
              </a:solidFill>
              <a:effectLst/>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a:xfrm>
            <a:off x="6553200" y="8829676"/>
            <a:ext cx="455617" cy="465140"/>
          </a:xfrm>
        </p:spPr>
        <p:txBody>
          <a:bodyPr/>
          <a:lstStyle/>
          <a:p>
            <a:fld id="{94ACDEFE-EA78-43EB-AAAB-077AD3FAB07D}" type="slidenum">
              <a:rPr lang="en-US" smtClean="0"/>
              <a:pPr/>
              <a:t>16</a:t>
            </a:fld>
            <a:endParaRPr lang="en-US" dirty="0"/>
          </a:p>
        </p:txBody>
      </p:sp>
      <p:sp>
        <p:nvSpPr>
          <p:cNvPr id="4" name="Date Placeholder 3"/>
          <p:cNvSpPr>
            <a:spLocks noGrp="1"/>
          </p:cNvSpPr>
          <p:nvPr>
            <p:ph type="dt" idx="13"/>
          </p:nvPr>
        </p:nvSpPr>
        <p:spPr/>
        <p:txBody>
          <a:bodyPr/>
          <a:lstStyle/>
          <a:p>
            <a:fld id="{62B5752C-27E3-4EAE-8D69-6E66E1988963}" type="datetime1">
              <a:rPr lang="en-US" smtClean="0"/>
              <a:pPr/>
              <a:t>3/10/2014</a:t>
            </a:fld>
            <a:endParaRPr lang="en-US" dirty="0"/>
          </a:p>
        </p:txBody>
      </p:sp>
    </p:spTree>
    <p:extLst>
      <p:ext uri="{BB962C8B-B14F-4D97-AF65-F5344CB8AC3E}">
        <p14:creationId xmlns:p14="http://schemas.microsoft.com/office/powerpoint/2010/main" xmlns="" val="574316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696913"/>
            <a:ext cx="5276850" cy="3486150"/>
          </a:xfrm>
        </p:spPr>
      </p:sp>
      <p:sp>
        <p:nvSpPr>
          <p:cNvPr id="3" name="Notes Placeholder 2"/>
          <p:cNvSpPr>
            <a:spLocks noGrp="1"/>
          </p:cNvSpPr>
          <p:nvPr>
            <p:ph type="body" idx="1"/>
          </p:nvPr>
        </p:nvSpPr>
        <p:spPr>
          <a:xfrm>
            <a:off x="76200" y="4191000"/>
            <a:ext cx="6858000" cy="5105400"/>
          </a:xfrm>
        </p:spPr>
        <p:txBody>
          <a:bodyPr/>
          <a:lstStyle/>
          <a:p>
            <a:pPr marL="171450" lvl="0" indent="-171450">
              <a:buFont typeface="Wingdings" panose="05000000000000000000" pitchFamily="2" charset="2"/>
              <a:buChar char="ü"/>
            </a:pPr>
            <a:endParaRPr lang="en-US" sz="1000" i="0" kern="1200" dirty="0" smtClean="0">
              <a:solidFill>
                <a:schemeClr val="tx1"/>
              </a:solidFill>
              <a:effectLst/>
              <a:latin typeface="Times New Roman" panose="02020603050405020304" pitchFamily="18" charset="0"/>
              <a:cs typeface="Times New Roman" panose="02020603050405020304" pitchFamily="18" charset="0"/>
            </a:endParaRPr>
          </a:p>
          <a:p>
            <a:pPr marL="171450" lvl="0" indent="-171450">
              <a:buFont typeface="Wingdings" panose="05000000000000000000" pitchFamily="2" charset="2"/>
              <a:buChar char="ü"/>
            </a:pPr>
            <a:endParaRPr lang="en-US" sz="1000" i="0" kern="1200" dirty="0" smtClean="0">
              <a:solidFill>
                <a:srgbClr val="FF0000"/>
              </a:solidFill>
              <a:effectLst/>
              <a:latin typeface="Times New Roman" panose="02020603050405020304" pitchFamily="18" charset="0"/>
              <a:cs typeface="Times New Roman" panose="02020603050405020304" pitchFamily="18" charset="0"/>
            </a:endParaRPr>
          </a:p>
          <a:p>
            <a:pPr marL="0" lvl="0" indent="0">
              <a:buFont typeface="Wingdings" panose="05000000000000000000" pitchFamily="2" charset="2"/>
              <a:buNone/>
            </a:pPr>
            <a:endParaRPr lang="en-US" sz="1100" dirty="0">
              <a:solidFill>
                <a:schemeClr val="bg2">
                  <a:lumMod val="75000"/>
                </a:schemeClr>
              </a:solidFill>
            </a:endParaRPr>
          </a:p>
          <a:p>
            <a:pPr marL="0" lvl="0" indent="0">
              <a:buFont typeface="Wingdings" panose="05000000000000000000" pitchFamily="2" charset="2"/>
              <a:buNone/>
            </a:pPr>
            <a:endParaRPr lang="en-US" sz="1000" i="0" kern="1200" dirty="0" smtClean="0">
              <a:solidFill>
                <a:schemeClr val="tx1"/>
              </a:solidFill>
              <a:effectLst/>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a:xfrm>
            <a:off x="6553200" y="8829676"/>
            <a:ext cx="455617" cy="465140"/>
          </a:xfrm>
        </p:spPr>
        <p:txBody>
          <a:bodyPr/>
          <a:lstStyle/>
          <a:p>
            <a:fld id="{94ACDEFE-EA78-43EB-AAAB-077AD3FAB07D}" type="slidenum">
              <a:rPr lang="en-US" smtClean="0"/>
              <a:pPr/>
              <a:t>17</a:t>
            </a:fld>
            <a:endParaRPr lang="en-US" dirty="0"/>
          </a:p>
        </p:txBody>
      </p:sp>
      <p:sp>
        <p:nvSpPr>
          <p:cNvPr id="4" name="Date Placeholder 3"/>
          <p:cNvSpPr>
            <a:spLocks noGrp="1"/>
          </p:cNvSpPr>
          <p:nvPr>
            <p:ph type="dt" idx="13"/>
          </p:nvPr>
        </p:nvSpPr>
        <p:spPr/>
        <p:txBody>
          <a:bodyPr/>
          <a:lstStyle/>
          <a:p>
            <a:fld id="{62B5752C-27E3-4EAE-8D69-6E66E1988963}" type="datetime1">
              <a:rPr lang="en-US" smtClean="0"/>
              <a:pPr/>
              <a:t>3/10/2014</a:t>
            </a:fld>
            <a:endParaRPr lang="en-US" dirty="0"/>
          </a:p>
        </p:txBody>
      </p:sp>
    </p:spTree>
    <p:extLst>
      <p:ext uri="{BB962C8B-B14F-4D97-AF65-F5344CB8AC3E}">
        <p14:creationId xmlns:p14="http://schemas.microsoft.com/office/powerpoint/2010/main" xmlns="" val="5743160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696913"/>
            <a:ext cx="5276850" cy="3486150"/>
          </a:xfrm>
        </p:spPr>
      </p:sp>
      <p:sp>
        <p:nvSpPr>
          <p:cNvPr id="3" name="Notes Placeholder 2"/>
          <p:cNvSpPr>
            <a:spLocks noGrp="1"/>
          </p:cNvSpPr>
          <p:nvPr>
            <p:ph type="body" idx="1"/>
          </p:nvPr>
        </p:nvSpPr>
        <p:spPr>
          <a:xfrm>
            <a:off x="76200" y="4191000"/>
            <a:ext cx="6858000" cy="5105400"/>
          </a:xfrm>
        </p:spPr>
        <p:txBody>
          <a:bodyPr/>
          <a:lstStyle/>
          <a:p>
            <a:pPr marL="171450" lvl="0" indent="-171450">
              <a:buFont typeface="Wingdings" panose="05000000000000000000" pitchFamily="2" charset="2"/>
              <a:buChar char="ü"/>
            </a:pPr>
            <a:endParaRPr lang="en-US" sz="1000" i="0" kern="1200" dirty="0" smtClean="0">
              <a:solidFill>
                <a:schemeClr val="tx1"/>
              </a:solidFill>
              <a:effectLst/>
              <a:latin typeface="Times New Roman" panose="02020603050405020304" pitchFamily="18" charset="0"/>
              <a:cs typeface="Times New Roman" panose="02020603050405020304" pitchFamily="18" charset="0"/>
            </a:endParaRPr>
          </a:p>
          <a:p>
            <a:pPr marL="171450" lvl="0" indent="-171450">
              <a:buFont typeface="Wingdings" panose="05000000000000000000" pitchFamily="2" charset="2"/>
              <a:buChar char="ü"/>
            </a:pPr>
            <a:endParaRPr lang="en-US" sz="1000" i="0" kern="1200" dirty="0" smtClean="0">
              <a:solidFill>
                <a:srgbClr val="FF0000"/>
              </a:solidFill>
              <a:effectLst/>
              <a:latin typeface="Times New Roman" panose="02020603050405020304" pitchFamily="18" charset="0"/>
              <a:cs typeface="Times New Roman" panose="02020603050405020304" pitchFamily="18" charset="0"/>
            </a:endParaRPr>
          </a:p>
          <a:p>
            <a:pPr marL="0" lvl="0" indent="0">
              <a:buFont typeface="Wingdings" panose="05000000000000000000" pitchFamily="2" charset="2"/>
              <a:buNone/>
            </a:pPr>
            <a:endParaRPr lang="en-US" sz="1100" dirty="0">
              <a:solidFill>
                <a:schemeClr val="bg2">
                  <a:lumMod val="75000"/>
                </a:schemeClr>
              </a:solidFill>
            </a:endParaRPr>
          </a:p>
          <a:p>
            <a:pPr marL="0" lvl="0" indent="0">
              <a:buFont typeface="Wingdings" panose="05000000000000000000" pitchFamily="2" charset="2"/>
              <a:buNone/>
            </a:pPr>
            <a:endParaRPr lang="en-US" sz="1000" i="0" kern="1200" dirty="0" smtClean="0">
              <a:solidFill>
                <a:schemeClr val="tx1"/>
              </a:solidFill>
              <a:effectLst/>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a:xfrm>
            <a:off x="6553200" y="8829676"/>
            <a:ext cx="455617" cy="465140"/>
          </a:xfrm>
        </p:spPr>
        <p:txBody>
          <a:bodyPr/>
          <a:lstStyle/>
          <a:p>
            <a:fld id="{94ACDEFE-EA78-43EB-AAAB-077AD3FAB07D}" type="slidenum">
              <a:rPr lang="en-US" smtClean="0"/>
              <a:pPr/>
              <a:t>18</a:t>
            </a:fld>
            <a:endParaRPr lang="en-US" dirty="0"/>
          </a:p>
        </p:txBody>
      </p:sp>
      <p:sp>
        <p:nvSpPr>
          <p:cNvPr id="4" name="Date Placeholder 3"/>
          <p:cNvSpPr>
            <a:spLocks noGrp="1"/>
          </p:cNvSpPr>
          <p:nvPr>
            <p:ph type="dt" idx="13"/>
          </p:nvPr>
        </p:nvSpPr>
        <p:spPr/>
        <p:txBody>
          <a:bodyPr/>
          <a:lstStyle/>
          <a:p>
            <a:fld id="{62B5752C-27E3-4EAE-8D69-6E66E1988963}" type="datetime1">
              <a:rPr lang="en-US" smtClean="0"/>
              <a:pPr/>
              <a:t>3/10/2014</a:t>
            </a:fld>
            <a:endParaRPr lang="en-US" dirty="0"/>
          </a:p>
        </p:txBody>
      </p:sp>
    </p:spTree>
    <p:extLst>
      <p:ext uri="{BB962C8B-B14F-4D97-AF65-F5344CB8AC3E}">
        <p14:creationId xmlns:p14="http://schemas.microsoft.com/office/powerpoint/2010/main" xmlns="" val="574316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6775" y="696913"/>
            <a:ext cx="5276850" cy="3486150"/>
          </a:xfrm>
        </p:spPr>
      </p:sp>
      <p:sp>
        <p:nvSpPr>
          <p:cNvPr id="3" name="Notes Placeholder 2"/>
          <p:cNvSpPr>
            <a:spLocks noGrp="1"/>
          </p:cNvSpPr>
          <p:nvPr>
            <p:ph type="body" idx="1"/>
          </p:nvPr>
        </p:nvSpPr>
        <p:spPr>
          <a:xfrm>
            <a:off x="76200" y="4191000"/>
            <a:ext cx="6858000" cy="5105400"/>
          </a:xfrm>
        </p:spPr>
        <p:txBody>
          <a:bodyPr/>
          <a:lstStyle/>
          <a:p>
            <a:pPr marL="171450" lvl="0" indent="-171450">
              <a:buFont typeface="Wingdings" panose="05000000000000000000" pitchFamily="2" charset="2"/>
              <a:buChar char="ü"/>
            </a:pPr>
            <a:endParaRPr lang="en-US" sz="1000" i="0" kern="1200" dirty="0" smtClean="0">
              <a:solidFill>
                <a:schemeClr val="tx1"/>
              </a:solidFill>
              <a:effectLst/>
              <a:latin typeface="Times New Roman" panose="02020603050405020304" pitchFamily="18" charset="0"/>
              <a:cs typeface="Times New Roman" panose="02020603050405020304" pitchFamily="18" charset="0"/>
            </a:endParaRPr>
          </a:p>
          <a:p>
            <a:pPr marL="171450" lvl="0" indent="-171450">
              <a:buFont typeface="Wingdings" panose="05000000000000000000" pitchFamily="2" charset="2"/>
              <a:buChar char="ü"/>
            </a:pPr>
            <a:endParaRPr lang="en-US" sz="1000" i="0" kern="1200" dirty="0" smtClean="0">
              <a:solidFill>
                <a:srgbClr val="FF0000"/>
              </a:solidFill>
              <a:effectLst/>
              <a:latin typeface="Times New Roman" panose="02020603050405020304" pitchFamily="18" charset="0"/>
              <a:cs typeface="Times New Roman" panose="02020603050405020304" pitchFamily="18" charset="0"/>
            </a:endParaRPr>
          </a:p>
          <a:p>
            <a:pPr marL="0" lvl="0" indent="0">
              <a:buFont typeface="Wingdings" panose="05000000000000000000" pitchFamily="2" charset="2"/>
              <a:buNone/>
            </a:pPr>
            <a:endParaRPr lang="en-US" sz="1100" dirty="0">
              <a:solidFill>
                <a:schemeClr val="bg2">
                  <a:lumMod val="75000"/>
                </a:schemeClr>
              </a:solidFill>
            </a:endParaRPr>
          </a:p>
          <a:p>
            <a:pPr marL="0" lvl="0" indent="0">
              <a:buFont typeface="Wingdings" panose="05000000000000000000" pitchFamily="2" charset="2"/>
              <a:buNone/>
            </a:pPr>
            <a:endParaRPr lang="en-US" sz="1000" i="0" kern="1200" dirty="0" smtClean="0">
              <a:solidFill>
                <a:schemeClr val="tx1"/>
              </a:solidFill>
              <a:effectLst/>
              <a:latin typeface="Times New Roman" panose="02020603050405020304" pitchFamily="18" charset="0"/>
              <a:cs typeface="Times New Roman" panose="02020603050405020304" pitchFamily="18" charset="0"/>
            </a:endParaRPr>
          </a:p>
        </p:txBody>
      </p:sp>
      <p:sp>
        <p:nvSpPr>
          <p:cNvPr id="5" name="Slide Number Placeholder 4"/>
          <p:cNvSpPr>
            <a:spLocks noGrp="1"/>
          </p:cNvSpPr>
          <p:nvPr>
            <p:ph type="sldNum" sz="quarter" idx="11"/>
          </p:nvPr>
        </p:nvSpPr>
        <p:spPr>
          <a:xfrm>
            <a:off x="6553200" y="8829676"/>
            <a:ext cx="455617" cy="465140"/>
          </a:xfrm>
        </p:spPr>
        <p:txBody>
          <a:bodyPr/>
          <a:lstStyle/>
          <a:p>
            <a:fld id="{94ACDEFE-EA78-43EB-AAAB-077AD3FAB07D}" type="slidenum">
              <a:rPr lang="en-US" smtClean="0"/>
              <a:pPr/>
              <a:t>19</a:t>
            </a:fld>
            <a:endParaRPr lang="en-US" dirty="0"/>
          </a:p>
        </p:txBody>
      </p:sp>
      <p:sp>
        <p:nvSpPr>
          <p:cNvPr id="4" name="Date Placeholder 3"/>
          <p:cNvSpPr>
            <a:spLocks noGrp="1"/>
          </p:cNvSpPr>
          <p:nvPr>
            <p:ph type="dt" idx="13"/>
          </p:nvPr>
        </p:nvSpPr>
        <p:spPr/>
        <p:txBody>
          <a:bodyPr/>
          <a:lstStyle/>
          <a:p>
            <a:fld id="{62B5752C-27E3-4EAE-8D69-6E66E1988963}" type="datetime1">
              <a:rPr lang="en-US" smtClean="0"/>
              <a:pPr/>
              <a:t>3/10/2014</a:t>
            </a:fld>
            <a:endParaRPr lang="en-US" dirty="0"/>
          </a:p>
        </p:txBody>
      </p:sp>
    </p:spTree>
    <p:extLst>
      <p:ext uri="{BB962C8B-B14F-4D97-AF65-F5344CB8AC3E}">
        <p14:creationId xmlns:p14="http://schemas.microsoft.com/office/powerpoint/2010/main" xmlns="" val="5743160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6996" y="1988397"/>
            <a:ext cx="8239284" cy="1372023"/>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453991" y="3627120"/>
            <a:ext cx="6785293" cy="1635760"/>
          </a:xfrm>
        </p:spPr>
        <p:txBody>
          <a:bodyPr/>
          <a:lstStyle>
            <a:lvl1pPr marL="0" indent="0" algn="ctr">
              <a:buNone/>
              <a:defRPr>
                <a:solidFill>
                  <a:srgbClr val="CCFFCC"/>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F864892A-279F-4A53-8775-3B6472366A25}" type="datetime8">
              <a:rPr lang="en-US" smtClean="0"/>
              <a:pPr/>
              <a:t>3/10/2014 3:35 PM</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p>
            <a:fld id="{2754ED01-E2A0-4C1E-8E21-014B99041579}" type="slidenum">
              <a:rPr lang="en-US" smtClean="0"/>
              <a:pPr/>
              <a:t>‹#›</a:t>
            </a:fld>
            <a:endParaRPr lang="en-US"/>
          </a:p>
        </p:txBody>
      </p:sp>
    </p:spTree>
    <p:extLst>
      <p:ext uri="{BB962C8B-B14F-4D97-AF65-F5344CB8AC3E}">
        <p14:creationId xmlns:p14="http://schemas.microsoft.com/office/powerpoint/2010/main" xmlns="" val="299194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9305CC-6D2B-471C-B650-64E0EB0DF555}" type="datetime8">
              <a:rPr lang="en-US" smtClean="0"/>
              <a:pPr/>
              <a:t>3/10/2014 3:35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C8E7A3D-6B0C-4B3A-92AE-9DBFDBBFEBB2}" type="slidenum">
              <a:rPr lang="en-US" smtClean="0"/>
              <a:pPr/>
              <a:t>‹#›</a:t>
            </a:fld>
            <a:endParaRPr lang="en-US" dirty="0"/>
          </a:p>
        </p:txBody>
      </p:sp>
    </p:spTree>
    <p:extLst>
      <p:ext uri="{BB962C8B-B14F-4D97-AF65-F5344CB8AC3E}">
        <p14:creationId xmlns:p14="http://schemas.microsoft.com/office/powerpoint/2010/main" xmlns="" val="2232306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7624" y="256329"/>
            <a:ext cx="2180987" cy="546142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84664" y="256329"/>
            <a:ext cx="6381406" cy="546142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520FB9E-9CEC-40FD-9411-AC8A81295500}" type="datetime8">
              <a:rPr lang="en-US" smtClean="0"/>
              <a:pPr/>
              <a:t>3/10/2014 3:35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A487C78-BFF8-4551-BC0B-41F5BD769303}" type="slidenum">
              <a:rPr lang="en-US" smtClean="0"/>
              <a:pPr/>
              <a:t>‹#›</a:t>
            </a:fld>
            <a:endParaRPr lang="en-US" dirty="0"/>
          </a:p>
        </p:txBody>
      </p:sp>
    </p:spTree>
    <p:extLst>
      <p:ext uri="{BB962C8B-B14F-4D97-AF65-F5344CB8AC3E}">
        <p14:creationId xmlns:p14="http://schemas.microsoft.com/office/powerpoint/2010/main" xmlns="" val="1487592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bg1"/>
                </a:solidFill>
                <a:latin typeface="Myriad Pro"/>
                <a:cs typeface="Myriad Pro"/>
              </a:defRPr>
            </a:lvl1pPr>
            <a:lvl2pPr>
              <a:defRPr>
                <a:solidFill>
                  <a:schemeClr val="bg1"/>
                </a:solidFill>
                <a:latin typeface="Myriad Pro"/>
                <a:cs typeface="Myriad Pro"/>
              </a:defRPr>
            </a:lvl2pPr>
            <a:lvl3pPr>
              <a:defRPr>
                <a:solidFill>
                  <a:schemeClr val="bg1"/>
                </a:solidFill>
                <a:latin typeface="Myriad Pro"/>
                <a:cs typeface="Myriad Pro"/>
              </a:defRPr>
            </a:lvl3pPr>
            <a:lvl4pPr>
              <a:defRPr>
                <a:solidFill>
                  <a:schemeClr val="bg1"/>
                </a:solidFill>
                <a:latin typeface="Myriad Pro"/>
                <a:cs typeface="Myriad Pro"/>
              </a:defRPr>
            </a:lvl4pPr>
            <a:lvl5pPr>
              <a:defRPr>
                <a:solidFill>
                  <a:schemeClr val="bg1"/>
                </a:solidFill>
                <a:latin typeface="Myriad Pro"/>
                <a:cs typeface="Myriad P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FC4105D-4CCB-442E-9455-4F833BEC930C}" type="datetime8">
              <a:rPr lang="en-US" smtClean="0"/>
              <a:pPr/>
              <a:t>3/10/2014 3:35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B40D58C-2C5C-441F-ACAD-DE077D46E1F1}" type="slidenum">
              <a:rPr lang="en-US" smtClean="0"/>
              <a:pPr/>
              <a:t>‹#›</a:t>
            </a:fld>
            <a:endParaRPr lang="en-US" dirty="0"/>
          </a:p>
        </p:txBody>
      </p:sp>
    </p:spTree>
    <p:extLst>
      <p:ext uri="{BB962C8B-B14F-4D97-AF65-F5344CB8AC3E}">
        <p14:creationId xmlns:p14="http://schemas.microsoft.com/office/powerpoint/2010/main" xmlns="" val="34731436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65702" y="4113107"/>
            <a:ext cx="8239284" cy="1271270"/>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65702" y="2712932"/>
            <a:ext cx="8239284" cy="1400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12A049-56FD-4FDB-8EE4-B3F2E6A85708}" type="datetime8">
              <a:rPr lang="en-US" smtClean="0"/>
              <a:pPr/>
              <a:t>3/10/2014 3:35 PM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80CD6D-AD9F-45C2-8B81-69FF0B773F3E}" type="slidenum">
              <a:rPr lang="en-US" smtClean="0"/>
              <a:pPr/>
              <a:t>‹#›</a:t>
            </a:fld>
            <a:endParaRPr lang="en-US" dirty="0"/>
          </a:p>
        </p:txBody>
      </p:sp>
    </p:spTree>
    <p:extLst>
      <p:ext uri="{BB962C8B-B14F-4D97-AF65-F5344CB8AC3E}">
        <p14:creationId xmlns:p14="http://schemas.microsoft.com/office/powerpoint/2010/main" xmlns="" val="20596749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84664" y="1493521"/>
            <a:ext cx="4281196" cy="42242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27415" y="1493521"/>
            <a:ext cx="4281196" cy="42242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5C3FBD-1543-4A9F-8A49-9762C54D35F9}" type="datetime8">
              <a:rPr lang="en-US" smtClean="0"/>
              <a:pPr/>
              <a:t>3/10/2014 3:35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E1096AF-E065-4F99-8F24-B9BEC9472948}" type="slidenum">
              <a:rPr lang="en-US" smtClean="0"/>
              <a:pPr/>
              <a:t>‹#›</a:t>
            </a:fld>
            <a:endParaRPr lang="en-US" dirty="0"/>
          </a:p>
        </p:txBody>
      </p:sp>
    </p:spTree>
    <p:extLst>
      <p:ext uri="{BB962C8B-B14F-4D97-AF65-F5344CB8AC3E}">
        <p14:creationId xmlns:p14="http://schemas.microsoft.com/office/powerpoint/2010/main" xmlns="" val="9377604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84664" y="1432772"/>
            <a:ext cx="4282880" cy="5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84664" y="2029883"/>
            <a:ext cx="4282880" cy="3687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24050" y="1432772"/>
            <a:ext cx="4284562" cy="5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24050" y="2029883"/>
            <a:ext cx="4284562" cy="3687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09CBAB3-5038-4C51-ABAB-487957CD1BA3}" type="datetime8">
              <a:rPr lang="en-US" smtClean="0"/>
              <a:pPr/>
              <a:t>3/10/2014 3:35 PM</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DF226A-61A5-4C6E-9C5F-BCACAA575699}" type="slidenum">
              <a:rPr lang="en-US" smtClean="0"/>
              <a:pPr/>
              <a:t>‹#›</a:t>
            </a:fld>
            <a:endParaRPr lang="en-US" dirty="0"/>
          </a:p>
        </p:txBody>
      </p:sp>
    </p:spTree>
    <p:extLst>
      <p:ext uri="{BB962C8B-B14F-4D97-AF65-F5344CB8AC3E}">
        <p14:creationId xmlns:p14="http://schemas.microsoft.com/office/powerpoint/2010/main" xmlns="" val="1024485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97F810BA-359E-4FD9-B0A2-935753A8158D}" type="datetime8">
              <a:rPr lang="en-US" smtClean="0"/>
              <a:pPr/>
              <a:t>3/10/2014 3:35 PM</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30A94FE-DECF-4678-AA47-ED3F95A1529D}" type="slidenum">
              <a:rPr lang="en-US" smtClean="0"/>
              <a:pPr/>
              <a:t>‹#›</a:t>
            </a:fld>
            <a:endParaRPr lang="en-US" dirty="0"/>
          </a:p>
        </p:txBody>
      </p:sp>
    </p:spTree>
    <p:extLst>
      <p:ext uri="{BB962C8B-B14F-4D97-AF65-F5344CB8AC3E}">
        <p14:creationId xmlns:p14="http://schemas.microsoft.com/office/powerpoint/2010/main" xmlns="" val="23932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555FD0-2A2F-4E26-94FA-F53456DABA5A}" type="datetime8">
              <a:rPr lang="en-US" smtClean="0"/>
              <a:pPr/>
              <a:t>3/10/2014 3:35 PM</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5530313E-9987-4C84-8379-DF957F1BD559}" type="slidenum">
              <a:rPr lang="en-US" smtClean="0"/>
              <a:pPr/>
              <a:t>‹#›</a:t>
            </a:fld>
            <a:endParaRPr lang="en-US" dirty="0"/>
          </a:p>
        </p:txBody>
      </p:sp>
    </p:spTree>
    <p:extLst>
      <p:ext uri="{BB962C8B-B14F-4D97-AF65-F5344CB8AC3E}">
        <p14:creationId xmlns:p14="http://schemas.microsoft.com/office/powerpoint/2010/main" xmlns="" val="27060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84664" y="254847"/>
            <a:ext cx="3189021" cy="108458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789801" y="254847"/>
            <a:ext cx="5418810" cy="54629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84664" y="1339427"/>
            <a:ext cx="3189021" cy="4378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39EFD-04B2-4ACE-96F1-4F77CB96C35A}" type="datetime8">
              <a:rPr lang="en-US" smtClean="0"/>
              <a:pPr/>
              <a:t>3/10/2014 3:35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Tree>
    <p:extLst>
      <p:ext uri="{BB962C8B-B14F-4D97-AF65-F5344CB8AC3E}">
        <p14:creationId xmlns:p14="http://schemas.microsoft.com/office/powerpoint/2010/main" xmlns="" val="201770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99950" y="4480560"/>
            <a:ext cx="5815965" cy="52895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99950" y="571923"/>
            <a:ext cx="5815965" cy="3840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899950" y="5009515"/>
            <a:ext cx="5815965" cy="751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A9176D-B778-4500-BCF3-AC84D072CE46}" type="datetime8">
              <a:rPr lang="en-US" smtClean="0"/>
              <a:pPr/>
              <a:t>3/10/2014 3:35 PM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4864808-9119-48CA-B73A-F8959DF4306A}" type="slidenum">
              <a:rPr lang="en-US" smtClean="0"/>
              <a:pPr/>
              <a:t>‹#›</a:t>
            </a:fld>
            <a:endParaRPr lang="en-US" dirty="0"/>
          </a:p>
        </p:txBody>
      </p:sp>
    </p:spTree>
    <p:extLst>
      <p:ext uri="{BB962C8B-B14F-4D97-AF65-F5344CB8AC3E}">
        <p14:creationId xmlns:p14="http://schemas.microsoft.com/office/powerpoint/2010/main" xmlns="" val="2694197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FB Slide ContentPage2.png"/>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812005" cy="6400800"/>
          </a:xfrm>
          <a:prstGeom prst="rect">
            <a:avLst/>
          </a:prstGeom>
        </p:spPr>
      </p:pic>
      <p:sp>
        <p:nvSpPr>
          <p:cNvPr id="2" name="Title Placeholder 1"/>
          <p:cNvSpPr>
            <a:spLocks noGrp="1"/>
          </p:cNvSpPr>
          <p:nvPr>
            <p:ph type="title"/>
          </p:nvPr>
        </p:nvSpPr>
        <p:spPr>
          <a:xfrm>
            <a:off x="484664" y="256329"/>
            <a:ext cx="8723948" cy="10668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4664" y="1493521"/>
            <a:ext cx="8723948" cy="4224232"/>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84664" y="5932594"/>
            <a:ext cx="2261764" cy="340783"/>
          </a:xfrm>
          <a:prstGeom prst="rect">
            <a:avLst/>
          </a:prstGeom>
        </p:spPr>
        <p:txBody>
          <a:bodyPr vert="horz" lIns="91440" tIns="45720" rIns="91440" bIns="45720" rtlCol="0" anchor="ctr"/>
          <a:lstStyle>
            <a:lvl1pPr algn="l">
              <a:defRPr sz="1200">
                <a:solidFill>
                  <a:schemeClr val="tx1">
                    <a:tint val="75000"/>
                  </a:schemeClr>
                </a:solidFill>
              </a:defRPr>
            </a:lvl1pPr>
          </a:lstStyle>
          <a:p>
            <a:fld id="{26E4DAE6-6322-4DE1-8D47-01F097AE43D7}" type="datetime8">
              <a:rPr lang="en-US" smtClean="0"/>
              <a:pPr/>
              <a:t>3/10/2014 3:35 PM</a:t>
            </a:fld>
            <a:endParaRPr lang="en-US" dirty="0"/>
          </a:p>
        </p:txBody>
      </p:sp>
      <p:sp>
        <p:nvSpPr>
          <p:cNvPr id="5" name="Footer Placeholder 4"/>
          <p:cNvSpPr>
            <a:spLocks noGrp="1"/>
          </p:cNvSpPr>
          <p:nvPr>
            <p:ph type="ftr" sz="quarter" idx="3"/>
          </p:nvPr>
        </p:nvSpPr>
        <p:spPr>
          <a:xfrm>
            <a:off x="3311869" y="5932594"/>
            <a:ext cx="3069537" cy="34078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46847" y="5932594"/>
            <a:ext cx="2261764" cy="340783"/>
          </a:xfrm>
          <a:prstGeom prst="rect">
            <a:avLst/>
          </a:prstGeom>
        </p:spPr>
        <p:txBody>
          <a:bodyPr vert="horz" lIns="91440" tIns="45720" rIns="91440" bIns="45720" rtlCol="0" anchor="ctr"/>
          <a:lstStyle>
            <a:lvl1pPr algn="r">
              <a:defRPr sz="1200">
                <a:solidFill>
                  <a:schemeClr val="tx1">
                    <a:tint val="75000"/>
                  </a:schemeClr>
                </a:solidFill>
              </a:defRPr>
            </a:lvl1pPr>
          </a:lstStyle>
          <a:p>
            <a:fld id="{252CA087-758F-4DF6-A6E6-1D4996F8A30A}" type="slidenum">
              <a:rPr lang="en-US" smtClean="0"/>
              <a:pPr/>
              <a:t>‹#›</a:t>
            </a:fld>
            <a:endParaRPr lang="en-US" dirty="0"/>
          </a:p>
        </p:txBody>
      </p:sp>
    </p:spTree>
    <p:extLst>
      <p:ext uri="{BB962C8B-B14F-4D97-AF65-F5344CB8AC3E}">
        <p14:creationId xmlns:p14="http://schemas.microsoft.com/office/powerpoint/2010/main" xmlns="" val="552066743"/>
      </p:ext>
    </p:extLst>
  </p:cSld>
  <p:clrMap bg1="dk1" tx1="lt1" bg2="dk2" tx2="lt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ftr="0" dt="0"/>
  <p:txStyles>
    <p:titleStyle>
      <a:lvl1pPr algn="ctr" defTabSz="914400" rtl="0" eaLnBrk="1" latinLnBrk="0" hangingPunct="1">
        <a:spcBef>
          <a:spcPct val="0"/>
        </a:spcBef>
        <a:buNone/>
        <a:defRPr sz="3600" kern="1200">
          <a:solidFill>
            <a:schemeClr val="bg1"/>
          </a:solidFill>
          <a:latin typeface="Arial Black" panose="020B0A04020102020204" pitchFamily="34"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87086" y="-36710"/>
            <a:ext cx="9780361" cy="64375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503237" y="1164380"/>
            <a:ext cx="8763000" cy="769441"/>
          </a:xfrm>
          <a:prstGeom prst="rect">
            <a:avLst/>
          </a:prstGeom>
          <a:noFill/>
        </p:spPr>
        <p:txBody>
          <a:bodyPr wrap="square" rtlCol="0">
            <a:spAutoFit/>
          </a:bodyPr>
          <a:lstStyle/>
          <a:p>
            <a:r>
              <a:rPr lang="en-US" sz="4400" dirty="0" smtClean="0"/>
              <a:t>2014 Federal Farm Bill Overview</a:t>
            </a:r>
            <a:endParaRPr lang="en-US" sz="4400" dirty="0"/>
          </a:p>
        </p:txBody>
      </p:sp>
      <p:pic>
        <p:nvPicPr>
          <p:cNvPr id="1030" name="Picture 6" descr="http://www.fsa.usda.gov/Internet/FSA_Image/ia_767_11.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806598" y="2046514"/>
            <a:ext cx="5867400" cy="3896320"/>
          </a:xfrm>
          <a:prstGeom prst="rect">
            <a:avLst/>
          </a:prstGeom>
          <a:noFill/>
          <a:scene3d>
            <a:camera prst="orthographicFront">
              <a:rot lat="0" lon="10800000" rev="0"/>
            </a:camera>
            <a:lightRig rig="threePt" dir="t"/>
          </a:scene3d>
          <a:extLst>
            <a:ext uri="{909E8E84-426E-40DD-AFC4-6F175D3DCCD1}">
              <a14:hiddenFill xmlns:a14="http://schemas.microsoft.com/office/drawing/2010/main" xmlns="">
                <a:solidFill>
                  <a:srgbClr val="FFFFFF"/>
                </a:solidFill>
              </a14:hiddenFill>
            </a:ext>
          </a:extLst>
        </p:spPr>
      </p:pic>
      <p:pic>
        <p:nvPicPr>
          <p:cNvPr id="1028" name="Picture 4" descr="http://wingshootingdestinations.com/upload/editor/Favorite.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6307" y="3574740"/>
            <a:ext cx="4210730" cy="281517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AutoShape 8" descr="data:image/jpeg;base64,/9j/4AAQSkZJRgABAQAAAQABAAD/2wCEAAkGBhQSERUUExQUFRUVFhUYFhgYGBcWFxUWFhUVFBUUFBgXHCYfHBokHBUVIC8gIycpLCwsFR4xNTAqNSYrLCkBCQoKDgwOGg8PGjQkHyQtLCwsLDIsMjIsLCwtLCwsLywsLC8sLCwsLCwsLSwsLCwsLCkpLCwsLCwsLCwsLCwsLP/AABEIALcBEwMBIgACEQEDEQH/xAAbAAACAwEBAQAAAAAAAAAAAAADBAACBQEGB//EAEAQAAIBAwIEBAMFBgUDBAMAAAECEQADIRIxBAVBUSJhcYETkaEGMrHB0RRCUmLh8CNygpLxFTPCJENTogdjsv/EABkBAAMBAQEAAAAAAAAAAAAAAAIDBAEABf/EADMRAAICAQMCAwYFBAMBAAAAAAECABEDEiExQVEEE/AUImGBobEyQnHB4SOR0fEzYqJS/9oADAMBAAIRAxEAPwD47UZh2q/w658KkWJbRg5qV1lNUmjijtCo/lVbxkj5em/61UGqPeEe4rK3mltqMNwfBkidxTC8EaXs8QdMDFMW+YMBEe9LbX0j8flULll5cTRP2EAeKh/9TbaYrh4gtvml/wBTrHA4fyiMJaH7uaXdZMaoq2uNq63esFiE1EVA3uGA670ApRLtwnrQ9NPWwN5G9E+6JWK7oq2muhKK4OmVKVAactWA8ZzRf+lmlnKo2McPDsd1iaua7qNNPbgxE+1BIPasDAwmQjaUFw124S29P8BwKkamxWonAW+g/CKS+dVPEoTwruu5nnLds08OFwNhWm9hF39gIoN1J6UBzaoweHCdbmY9oVa2B5GKcew3/wAeO9LOsmFWO+Zow9xZx6TONdQDMk9hSrMY2gUZ7RnauC3G4BoxQizqaKrbJ2BNVNs1tWWfHhhTvA3qn7KGMQQO/es8+jvN9lsbTHCE1cWDWpxXDInU/lSTXx2oxlLbiA2AIaYwC8NNdfhSOk0aJ2NUa+wO9bqYmCUQDeANk/wmuUz+1HyqUWp4GnH3lWb0qrW/OpdMnAqJYnr7UI2EI7muZX4PnXDYI6Vc8KahQii1djB09xBEUC4og47U18Q0K8dpjcfjRAmKYCpdbeO1WFvzFRpqkms3MPYdIT4NFUqBvJ8qXk9auLYOxoSO8JTXAhkI7/OuXD/c1wWgcTQy5FYBvtDLUN5xVzTacLOI+tSywPYVy7fIECCKAkk0IaqqizGPgqu8UDibVuJU57UsbtS00GYrghG9zmyqdqhbIiT8qMeMaIn5UvfJJBrtte9aVB3MwOR7qxqxfAwWMn3+c1o2EtnGoH2rJ0R2oqbb0p0DcGUJlK7ER+8tvp7UqLZ/dJirW7HnRQsYFCPd2mn3jZEvw/CkmS00e46g7gVOGvDrVeIdJGJpZBJ3jVIUbSaF76vzob8LpIYLjeuji1/gNN2uLPS3t50B1LGgo3+otcuk/wDtAUW2hIkWl9z+FNftp6aR5E0FrhYyWPotKs9vvG0O/wBpFYrGu2o94q1xFc+HSvoa4/A2yMs3oTQQLYPhwe81lA7jmFZGxqvXwnF4HcMZHSRn2pO9y2MgSPIVoO5XOqT55x2zQA+dRuAHtP0pis43i3VDsRMu2g6D3oN3hWP9a11vpmGQeWKVVpbwjWfpVKu13UjfGpAFzM/ZTUreDN1tj6V2u9obt9Znsi9/pMYwdpoZJBzV/h13RT+JOQTKBj0b2NEV26iRVfgzsK6rsp2rjvxOWxzOrxQn7v1pfmFsNDQRsD6E0e7xGr92gcVdOmIxI/GtUUQRByNakE38oyFH7sxXFAPWqm/6D2oyukbZoDYjQQeDAusdAaInDMchYoq3F6RRbr+fsM0JY8Qwi83Eb/CxuRS4eO1M8Rw0KWztQOW8tZ1LAE5I+UU1WGmyZM6sX0qJxb3lRAR2rQXkbR0FWTlun7xX50s5k6Rq+Hy9YmnCFthTVrlDdYj1ojoBsw9B0q6FAPvMJ7f1pTZGPH2j1xIPxfeD4nlAAkGYjrtQrnC6OmT0Jp1bVuMMc48s96vYsW3AJbp/zJoA7Dn7Rhxqfw0D+sx0tEnA/GjJwbnoY71rXuAH7sk9h+ZJoZGmRpaP9I/E/jRedfED2cL+KZ6cLOxNNWeHHUZo7cCYDKrT6TI7ELOPOtDgrQYwQQ3UdfWDmgfLtGJh3i9jl4nY0deDQTj33rQucOV+6JmgfDbZhHpU3mE73KNAHSKrYTqDQ7ttSN2Hadq0bqgASKzuIuoO5+lGhswG2EA/CL1ig/EUCAfervoYzMe9AZrYNUAd5OTXEscbEGlL91gcR7ZrQs3FOAn0og4cBpYR/prvM0neb5WobGYl03IkzFUWwTgCvRNY1EFTPoM0e3YeZIJjGaz2mhxN9ks7meYTlzE7U8vLGKggx5z9QOtba2VY+Jgo7CRFWt8FZB+8zE+se5NLbxLHp9IxPCovX6xG3yZiAfiv7VK1/jqMQMeVSpfNyegJX5WP0TPEgTVlQ9CKcPBjpJ9q5+wt2n3r1PME8nyWEUZT0Jolu2R97602lg/w/WuNaPWPSazXe0IY63MXuWiRjT7Vn8daI05+8RWmeC7H60nze1oVTIPi27RmmYz7wAicy+6SROfsZqDgW6AmmeB4VnQMMA/8UyOWP/EB70Jy6TVzVwahYWZf7M3nVihBzWieXk7MSfSrty5hEgmfI1nnDvCHhyOBM1+KIUztGes+WaDwVkag4LCJiMdT/StteTE40Y6zWfwnA3Uusq+IKSpGIEgsMd4n5Vq5UIIBgvhcMpYf7jQ1NkMR33ogA6vPtV04K5sU96KOVn+Kpyy95WFbtB27ajY/T9aunK2uHAgd6La5W0wM1rcBYuWzhcHelPlC/hO8YuMt+IbTHP2eI2M+9As8EQSBqwTnI/m/OvXLIG2r1gE/IVl3+CYuZChWUHLGDpOdv8w+VAniGN6jDbAg4Ez+G4zSTCknuc+9OWePEbLJ6ER+OKOlkQRGkYAKk6j1meg+vpXLfCqSR4YjfxM5MzGrtk1jOp5E0IRwYItIBPwgcRoOwE6ex69hvVLlq5GpGMzPjOrB3IO48vU0e5y+2CJsu3mCwPv4hVLfBW8HcehB+YOT61wcdPt/Mwoevr6S/Ccxa4dJEMBkiYPmp7Ue/aI3cD+/Osu/xT27hZBAAjIMR3/CfKl34jiGBco5A36genlRaL3FCDqraiZqjiLUTq1d9zWbzK4j5CPA3IEg+vb5U7y645ggWgzDZvCWA8jEx+dPW+W32GCqic4EeooNa423P1hhC6/xPP8AA8NaYwRc856fKtq1yK0AJHXJLRA/uKIvL1GPiqSMwBpKGSNQ0wRkGr8SpdGQyZBB6AyDkdqxshc7EzUQINwIlxHKXtWyzOgiSxzCqJ2AOT06Vlcn5wt5yrPpI2L6QpzGJOD5TW5dN1uHKhVZ2Q4IkGehn1ivnt/AVGgEOdSwRp2H4eu1VeHx+YrBjvJPE5vKKlRtPo4YIMuD/lXP9a4vMwN9UH+JR09DSgcG1rtjWNMr0mBgV5A87vC7JzODayI6RHQ9aVj8KMlx2XxflUe89k/MLYP3QTuYgb9+tDbip+6qjqJ3oAsg7TPkfxAptOAxliOpEY+Z2rCMaQ1OR5nvzJp2HyqVoHg0/i//AJqVuvH2naMn/wBTDW1jc1Ph/wA1VKzma6setUVJrHaGWzHWfUVzr0NDZ+k+1dArNPebrviKc15q1oqFCknOR06VXm+bQJEMSpjY+dZ/EcW6uPiqGIkgdM+Yp/jD8R7BYHxHInYCGIqgJp0mvnIzkLhhfYV26TRt2gsDSuOkRR7JHZZ96Pb4oE7GjY9/aoWY9RPTVQODLWLY9++1S7Yb90k+rAVxXMbT710O38Ij1/Wk9Y3eAv8AAXWtsoYITsZJikvs/wAsNs3di2rSSZzADT7lprX4lWa2wUwxU6T2MYrzv2fcfFK3rh+KreEFiQTAG4MM2AM9qoxgtjYXJMpC5VNfO56bxD+EexP0qzXP5j7J+tGQjt9aulucS3zG3SpqA6SmyesGt4x+siouev4/nRv+mfzH/dRV4WOorNS9JxVusVZemKz+MsurIVAMtG+Bq7+Ux/ZrYZD50txfBP8ADYycDUB5r4vxFMV6iylxO5qUQxUdo8R7ziicMZz4z6jT8qe+AqjUQxJ2J2I6Va1xinDAewoCzEbCGAgNEwNzhC4g6lH+eD8xSR5IVIIdFH7xDFn9j1NOcUUdtFsnX1I2Qb+I942FDbk5/jA95NYDXLV8KmmjwL+Nw7cTaI0kajEeKDOPr+NI2+YMh0qs/ugMGYDB0Hv5ecCr/sCJOos/oIg98YJrj3UCr4WDjBb7siQNUE9yuOk1gReALhl26mo1ZFzZk1QBDaen5b7elFTXMbA98Uja5laIkgnffp/EM9NqaXiLLD/3I7hsH5RWFGH5fp/M4Op/N9Z08EJmVJzkHbuJ/LyobHIAZTBgxOx6E7bgVcX1yNOqMEGPnjv50G6w0nSNMZiI/vb6USg9YJYdJ0sYry3P+Dts7Hd4DPCiEQeHUx32Ix1ivTqxMyBAPh8xAyfeayOJssVvIgW2NpKkl5QMzSTneOtVYTpNyXONa1DcK6LbVbZDBQAII9RMnc5+teWcXV4lyAqOWxqiDJjwzvNan2ZvFyxKkwoGv+LxEwcZYAxPl50pze+F4tTDEqVx0iBEef8ASqsYKuy/CSZSGxK/G83vittEYEkbT1gTNYn2j424ugByJnaRMRE/Otx2NJcbwxdSCoY5iek9j0peKg1mNzWVIBmGn2hwJTPWDH0ipWlY4JSoMTIBnzOelSqrx9pGBl7xso3UCs5OZk3vhBesE9dsn0reAHQ0txtoAawMgg9pGxz6E/KokYcET0HBoFT+v6QTcIekTQzwr+dPkqOpqp4lR3oQzdIwqnWed5ojW7is4JSMevX32plrbtds6RMhnHTwkATRv2MC+HLFgxY6TsIGB5j9K6/GH9rXTA0qqnG0lnx7AVTqJArtIwoBN9SP88zT/wCnvGSB6miJwp6sPaTXTxRn7xP0q68a3c1EdcvGiFtcM0TJijgY/OPrSBvEzk/PeqPcO8z3ye+9D5ZPJh+aBwJqMAF1MYAEkyIAiSSa8/y3ldi5xTFQNNvQViRkBImRnY+frWirYzt19IrEtcPeN1hw16UlXJLSMyoWRMxBx2pmJSA1NW3yiMzBitre/wA57M8OP4hVlsjcRjeM46/rQEPmfLy9KC82m1DxWjlxuU7uO69x0ydpqQXxcqahvNazwrRO9HWy3nS3CcScRkDAM7g5U9jiM1oJxBpbMZwAi7qaUfiGUQcr6fQ+XnT968R0GfSkbt6d+1Mxi+RFua6xXl98G2obdfAZ7qSn/jQL9tWWR4SciezHO3r9KSFzSb6qxnUCJMHS6iYPkQ1VtX2W2pOknQAQciIG3n59ZPerBjN2JLrFUY2bTqIUggedVXi2G4+VJPzEacjbBIPbFKXuanSYjy7ZxTBjLciLORV4M2xzkgZOWYAYAMwB23waU40i5Op2zP1xiKzbPETpJwFBMeZOD8pHvUucTMxiNziNyIEmem9auBVNicc7MKMmrI8Qk4PqMH+/Kj2+KI69PI1kcRcMgQdW4M4MYJj5H50VRAwcVV5dyXzSDNy1xfnToAPWvNWr/nWrwnFEjJWpsuEjcSnF4gHYx+w0KBOwj5YP4VlfaVg1lhq8QhtIzqAOzAdP0rT4YgyMfePXvDfnSfBpF68pxcLal1bFAAFK+Q69iaSvutq7bx7HUunvtEeV3mt8PbZpZI/dBlMnLAfeXecY896y+c8QDcJBDuHXQIwECao85LfMe1aPILwLlVyddxrhBOlVlgoGYJJgiBtNLXUH7ZCENB1A/eRBDtcQnvOZ6e1UrQyMT+vr1vJWtsagHsPXrYzUs8OVUAmYAGwHvSvMfCjMANUQD2nr7b+1bqKCAYiQD8xNZPP50aVwCVDEwPvGAsnYbkntHep8eS3qVZEpCZ5m3w92PAxKyQD3AJE5qVtcu5GGtK3xXWRMAKQJO01KsPiFBr9pCvhmIB3/ALiP6KqymI3BoimrCJj0/P8ASkaxKPLaJWGMQf3SV9Y2PyijfBmrWAJcfz/+CH9aOLPasYjpNVTW8yLzD4qqD4hqJx00n+lD4dz+0XP5dM+yEf8AkflWnxanXb/1x/sP6z7V5vjuK/7qxM3GznZYAOM4z86cg17fD95PkOg38f2nqrNxXEgjPUGrPa2jM49POsvktgfBWJzM4jM709ZuMG9B+P8AxUzJRNGVJksAkQvwyNxQ2GYjf+n5U+vFjqKxF5jqunWGKG4qg/cCSSMw0t0+dCuo3CZgKheMv6LTlhIA0kDqDj8CPnQ/suE0uyeEFgIJk4UE59Sa0eP4f4RBYnQ05I2KgkqY3BUNB8qyOTS1ssuZdp336fSDRqQ2MxZJXKPhc9CvEsNs+4o9nmTTmVyIkR7SMe1eduBh3qycY4wZPlSzgUiN9oa+JpJfPDsSh/wmMOn/AMUkkOn8u8jpuO1bZ5g0ZA9jWBZ4oNAONY0wR1jUsH1ke9X4e4txJ09xv1Bg/UUp8YO5ENGI2E0r/OLfWRXOE51ZYbad/vSTM4kCsa5wc0vc5awMj18/KPlRjFjrmDry3xNLmVi1qDAkh1YZwSUdWGBj7puR6CleK4ZRADbDO30+XWleYW2ZFLGAjIeuJOn86j2Sg8RMEzpmZ8/WnJ7oG8B01E+7EFEMR3yD7V1jGfP8JzXH40SCIxAnrvBgfn5VQ8STIAEExkecmq7J6SLQB1l1umNznzx5EelVdoA8h/zUv8TIkiCOgAFLHK9a1YLCFe518o+e/wCI+VVF/wCdC0dvSq2/rTAYoiMi9TFjiM7/AN/3FJVDjNbM4m5w/EAEksAIBzjuPyFdbnHhYW1JgMTcP/bURJIP7xHYbkVkLvv0/MfrWnZjTBbBEER0ODU7oOZTjc8cSfZXgtKXhdgAFSysBgaNepu4g7eRpDhjq4q2rIpDnXAAAFtklFxjSFAOnzNaFvjNN9wpUhrdvUGmDBZd89D2MzWVwPHk8YrMArAkHoAAjKFWNhEe9CAxLN3H7TSVARQeD+89qSB/xWP9pEZ7JCAGCGYRkqMwPp8q0W5mn8Vec+0vO2BCLOgqZI3MgiJjEVJgRi42l2fIgxmzGOSX0+AnicYPXzO2NqlYjvP3LpRYELkxgTt3Mn3qVW2AMbuRLnKgCvrPQi/t5j9KJbveLvIH0JqtjhSxUNIwPPViYB79/wC4Pe4WHX+/MfhU5riVhjzF7V0C646kqf8A6hZ+hpy1dHzn6E/pWcVPxRHW2WJ7BCSfqwpp7OkWSBuYA7grqz/trGUTlykdJTjbwBRpwrMpxklkYY85A/3V5u4FJK5l2Y+UfEM+mF6V6TmNlSFs6hr+KmNyJldcdfFWDY5b/hJdIMGdTTHiY3VUenhX5+dUYSAt+uskzks1V62no+BY/CQt/COkdNjV1Pjb0X86nJLDHh7Z3kdcTkiD+tWHCkuwUfwkz0ww0+sjbyqYlbIlis1CZ3NOYBNakHCAhgxDEkxA7etJ/Z3mADw4jWDpxuWOQT38Ion2n4MqAxOBuNPhzMCe8ik/s9wOtoIIAGuQxGZgAkeQn2qlVTyiZG7v5wE3ecXjcstbVbhIgg+EKGXO5IJxO3ei/ZrgR+zifDqUFdJJIaS2vOAdhHZRMzFcXhY1qWbaVMyYIIgzgwR9RVPs3xyJZQE6SNOIknUAZxvuamb/AIyq9xKB/wAgZu0214UXEwnjAyBsemoE/uncH85rN4vllwbjT8if0rXs8cNdsgwVfTnGpLgjTv0Ok/6K0k5tauF13NsgNjEkTg7H2qLW6HYbSqlbkzwd/iTaDBz4cGcalknS4Gxhhkeh8q0OQhrit4QPETg7avGfqSKNzjgpvh/3VKgAjf4w0N7AqP8AcazeBuHhrly0CR93T30sWiTtjU3+2rD/AFMe3PMQraMm/E2jYGQBmYnYT28z5ClrfDqT4wSQYM4jIOBsB/eaguavCNRBUkRnAMEe0jPnSL8Pc1GVc6SskkbGdJP1z5UlUPUyo5B0Eb51w6NbVQQGLADOYIO53iSD6xSvDBLiCQB4QYkQQehHr0EbikOLuSyjSCZEDUSQQQTIj/iDQFvKkEo8qzKcSCJJA8M/ukH/AEiqFxHRVxLZxruhXr4St9QtrIE6JBHafxxv5jyq9gJq+Q7gkgdvfPnSV7iLZVRjBIInOkkd/wC8Vp8FwSvYDCQdj/mqhvdXfvJlOpqWuJL9tYJgTHuSNs+9ZtwZIMDTGBgT+ozRLiETJI8UEdpg59QaAlvwk/L8qNBQ5isr30nTcIx1796GikE+xpgCfXf371IyPl+f5U0GTkXBAGY2oiWzXQhJ+Y/X8PpR0U9qwtU4JcCoOMf3E/lTi8NcIkCqDiCpGIgz7EH85plOatpnUQB6Upnf8scmLH+YzEsPca+qsIY+EDbfb60G1aPxwP8A9mmekzH9apx3FsbuvVnBBB2wI+VCdobeQDM/36VUAT/aREqDXYz2K8vVfvMvzrznN7qu7acqmJ6E/wBk/KmG9zWXxdsBjvnPzmfrSMOMhrJuVeIygrQFSlvimAgTUq1vbZfepVNDtIgT3n0HglDW081B3z90fWl798qWkiYhW6Eqwz5SH/8ArQOWW2+Gv+IFABXuZRghjoJjrS/H6sozrBOCM6W0wM7bFRsPv15YX3iJ6pye7cpzC8BpbdRb0NGCQzOhHmSc/wCnyraL67tmAAF8RPY6grR5DUR7V4+7dLqY7L6CCzH28Sit0XbjPqtAA/CC6W676vQgiJ/lNMyY9h84GPNuflA/bK9pu2SBBC5I/i1GQe8RPvWtw3CBuUppBJC6jHcOWac7QDXkOdcX8S4WOGmNJ/cz4pPr9K9N9nuYf+h0LP3XT3Ytt/urMuNlxJXII/eZjyK2V74IP7T1XLFU2rY6C0k+pUY/P3FB5faBuXtQklxp76QgWT/t+ZiszkXOiOHtIFBJBBmdgTqJPbYe4rQ5ZzGQSVEv4p/zM5GOmCMV5r4nXV66z0VzYzUS+2fLx+zlg0FQxgidQgCB2yVzQeR8lP8A07WJQtbd5ET1OoECdhtmj/adleyQVJCnU2cCFaJ75jFG5ciNwaxKTYjzU6IBx86MFxhA/wC0AlDlLDtF+ZcEgu2UKu4vK4B1EASFIlRHTPtWFwXCr8Ky1seK4gtk4kXQNSzn+VsdoncUz9pOdtbuWWUEj4I0tMxOlj8OZ07ASe/lSvI+bgcKg0GbN5HBEQ+SpHeYbPlVGNMi4w3rr/EU+XG2Qj10/mV+0OkQLgKxr0wZkFZR4GwHhwe/rXPsWr62P+IwKgwmSSDGZwsA7mNxnNL8cUuPcKzDBDqZS0iPCMDEkBumMeZ9b/8Ajzifg8MwuKIFxogeIEeF9U46LtR5nOPw/FnbaLxqHz303nOP49kZ1a0QlxEiWLMtxWdlPaDAEd471mcw5lau8ZaZAQGBR8RBXUR7wxrc5/zNLvgXwkq3iIyCrI66YOPEoz0+teY5/wAzBWw9qE+ARIgjedKn0VTP+ep/DqWq1om/tH5mC3v2+89NwnCIl1XBfxG6nlhi494WP+K7x3Pra30QXDLKysCuxGl7cwMT4xNeWuc8Gr4iHSpdiQScOLM7AddTLjfSNq7x9qPg3DIOu2XOSZZd9XXeI8hWezWwOTt6/tC9oAB0d/pPT8Xy1b15CHtEw5ZWgHwqFE9xnfasXiPs063PhgSbgkKjCMNcRznooRT7juKzne21xFZ7iiGLGCxXbAE7Er9TVOK40q6NbvMSpcA+JY1HVIzsYzTceJ1oBunb9esB8qtuR17xNOBNxEEwIdSWgAMkMwBO0Sv+6pwlpFRrgLIVc+JGUADJA0sYYx086By/inRzpaD48kwB4pJM9MAxVeH4jxEklgrSAZyxkhyO+Tjzq8q24kIddjW8tesO0G6TqbToBAAIMCcfvZGDtNavCW9SlYYsPD4RqC5+gwPWsvjOcNddYmZ2JJEwAT/fauW2uBoLsSc43JkbzJPrWMrFd9oSuqsa3mvZ4eVwpkwSWwT26AdO9D47lkIWa4sgHSoIjGYMbt57Unw/BOZjUY7jGCR5UV+DYDxIQNid1z3PT3pVU34o27X8MPZupC+Idc+81S5xSg4bt09qRtWCqrMCRG4wRihO2Y8v7/EUwYwTzFnKwHENx/FwJBz6eYP61mNxLAaWmD0J77R5eVPPpZcTKkH5Hr7VTiOAOoExDHT6HYRPX2605Co2MnyB23EQS1Pvt6/2KGSR/fbFbl3l6aUg7lfUHQew7isfik0sRg/1piZA3ETkxFBvHw8ik+N3BpvgdOjJpTjSC+Dgfj2rl/FU1x7lxapUrlOk09/y24Cxt5UI90z18RVlHtrY/wCmsznptoLo6toAzJlTkk+f5ml+I45rd+5mNenPsVmkuYPMmCZ3Yz4iNUnOf3gPavOTH7wPrvPQdvdr12lE4oBnI67T/mn22re5THxbgRjJRdJJ3kDVk9SxB/1V5q0k3SInJ/pPzFP8quFcxLK6sMgHwatS+4BFOyqNJqLxE3Nbmlk6bjjAZHGRPhYo4AP7v3on+WPOlPsdzFU1KwzqVx2MYyeg2z5+VW4/mBxpZijBRnEwgg+QJXbtNZfJ3K3CRkIQ7aYzBjE/5vpSlUnEQ0Yx05QRPYclIFniViGW46zGYcykTkZbatq0k3LiqB4QnTA8J3+dYHAf4PEXFwdQ4dmGI8Gp3Oes2/rWtw/MAGus5gaknbpZVvxrzspNkj9ftLsa7C/0+8D9pkI4fTiWJJz0hpGJBJBiifZvikHC9S/iGhRqcBJQSPRRkmM79KQ5veV7TNkC3pC5ILMWQkt1jbzMmY2oPJrtxeHu/DNtVm6CD94zLDMzAB2jvRVeKj3mV/U27RD7Y2j4GdQpW3bCgeKQdaksdpBTYY9d6nIVUcJd1XChRVaIUhmcsyKBEkkIhwZEnzoX2ptkXIYA/wCHnSSZ0hgpJzgQMVmXOUuRif8AtIw8QbUp1bR5rt0irUAbEATUkcMuUkC5s/Zrg2uIVDEC9dVARnSEVnYgeQCxNFt8VdDvZgIxuMrMDJFxoBCr1BYE+hFc+zPG/CvaVFxgLclQQSrmF1gnEaW+RrP4u+b3EtdGpZPxGIjEMELDMA5XO+QetLI1ZGvir+caLVFrniabm4bwRlcC2VDtpBnUDidhJnYmlua8BpS8rMJBRx2YuGDAdMMpHypXgWEfEMPJ8QYhmRQ4cuNZO+RjeGxWz9rrSNaZrKKgVlR9LCLly4Q0KoEaE0AH+Y7+HOXpyKvrkTSNSFjPLJy92tXbin/DUqTneWZQwB6CIz3HfHsf+nJlGvtcts9tdiChF5FBUywKsNRGRlKyuQc7drtjhlVFR1FlsBg4N24+vxbZb6UfguZi5qW4+k371gFlYiCqy2MKEJckYwZ8p3OcjGjtW/y9AnaZgCAbddvX956D9g/9VaADXSlq5rGG8fxI8MqI8Sk5JgVjccUa5cJ4Yr8JlLBQCFC/DJBgQMBu/wD3D2rV5FxI4jjbxgL8S3bbb7pdVLzB+9NudP8AM3mK8pwTcS9i+bR0W2bxsJl9R0raXrp8WfxxUuJTqNmiAv8A6N/xxKsjihQu7+m00OVvwTm41zwqrXmRPGzXZclNYUYUCPUrmBvnX1QX7oVYUuIlgGA+ExYxJ9fWBQOVWXOlUwWDRCyWLHSVj977vXAnpQLd9lvOWEPgGdlxBbxeQBEzvt0q4Y6ZqN7cX8fXeS6/dWx15r4SKls3WYE20TRAwW8RAMxgwNRrQa7ZOghirKSG+8Q3hIDLC4BMYO31rP5dZVhcd5+6zWxJgkGJJjp+tX4riEABTUNm3BIP76mBgHBjpBpjLbVv2+kBG0rq233+s0OBs62JB+INQxB05LdDjp1FaL22AgWlU9wSJjyB8q8ynMyLngMaoJzExtqjH5ijXOYFlOWJDSBmZGf1+dJfCxMamdAPjO3bLDwkQdAYeYgHHuppJFjSSSSV/qKIeI1RG8QPIjb86T+OQAOxP9arVTUjd1u4bYkidiCfwj0o/FOx3nDfjppNOJH0I+YijNxJ0md9vwitINiCGFHeFW7hfX9R+dI3xLE9Jj9PwoxvyrdMgj5z+VcYDS/t8xmiXYwWOoSW3i2fKR89vxoF3oANqPYhjnA8JPmQI+WKHd6d/EfwohzAPEXapTCWcVKK4Gkxz9vHxi8k4AlpJmRkVXmHMtcGZ/qTP5Vm1ygGJbBjDnYgjvCWrpB3/vf8qNY4iCc4M/jI+sUrUoyAYsMRGLvFFpB2kn3P9n51bhL4BadisY84pauV2kVU7WbueiTn6/FVyTIt6SY6gz9c/Oir9pAWLMZGpWiMSAqyf9v1mvM1KnPhkMpHi3E9M/2jBssmrJadj/ED+X0qvC8/ARgWiVPQ5JAHb1rzc1K72ZKqd7W93NvmnOQ7ORB1AqJGQsKOuP4vPzrl7neplOpgNOlhnqZOZyCZPuaxalGMCAAdoB8Q5JPeadrmhRmCtKkMmMHRIMe4EUu/Gk6jMaydQAgQSGMAbCQMeVKVKMY1G8A5WO02rXNlWwLYCTOW05gkzJ6mPoYonNOc224e3aRQNJUtvkhSCc9SWJ96walL8hLv438432l9On4V8o0vGEXFdSVKxBHQj8unpTtr7QMCWAhi9ppEEr8Ny40Tt+6O0LWRUozjVuRFDMy8GbzfaJlLi0xUNaFtid2C3C6kGJVvu5Hn3rW5X9qLduzbtA6QmlzIJBcW3XbSR955jyGRXi67Sn8LjcUY5PFurap7jlX2nsIELkarbcTp8Df+4yMhYKYI8V2BPSOxrznFcyH+KFMi6U7+FVAIj5ke2OlZNSuTwyISw6/5v7zX8W7qF9cV9pr8VxyEQvRAmZ8UOYKjOmVgn3pZOKXMjuRGwmenypGpTRjAFRTZ2JuG+L1nIgDGI3qfE3zvvQalHUVqMbW+APOR3H7sGgvcyfc0KpWBamlyZd2BNc1VWpRQbllfBHeiC8KDXKypwNQlu7FVdprk1K2pl9IZL8CuUKpWUIWozlSpUrYElSpUrZslSpUrJ07UqVK6dJUqVK6dJUrlSunTtSpUrp0lSpUrp0lSpUrp0lSpUrp0lSpUrp0lSpUrp0lSpUrp0lSpUrp0lSpUrp0lSuVK6dJUqVK2ZOzUqVKyb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8199437" y="381000"/>
            <a:ext cx="954107" cy="369332"/>
          </a:xfrm>
          <a:prstGeom prst="rect">
            <a:avLst/>
          </a:prstGeom>
          <a:noFill/>
        </p:spPr>
        <p:txBody>
          <a:bodyPr wrap="none" rtlCol="0">
            <a:spAutoFit/>
          </a:bodyPr>
          <a:lstStyle/>
          <a:p>
            <a:r>
              <a:rPr lang="en-US" dirty="0" smtClean="0"/>
              <a:t>3/14/14</a:t>
            </a:r>
            <a:endParaRPr lang="en-US" dirty="0"/>
          </a:p>
        </p:txBody>
      </p:sp>
    </p:spTree>
    <p:extLst>
      <p:ext uri="{BB962C8B-B14F-4D97-AF65-F5344CB8AC3E}">
        <p14:creationId xmlns:p14="http://schemas.microsoft.com/office/powerpoint/2010/main" xmlns="" val="380563387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730341" y="0"/>
            <a:ext cx="2971800" cy="609600"/>
          </a:xfrm>
        </p:spPr>
        <p:txBody>
          <a:bodyPr>
            <a:normAutofit/>
          </a:bodyPr>
          <a:lstStyle/>
          <a:p>
            <a:endParaRPr lang="en-US" sz="2800" b="1" dirty="0">
              <a:effectLst/>
              <a:latin typeface="Arial" panose="020B0604020202020204" pitchFamily="34" charset="0"/>
              <a:cs typeface="Arial" panose="020B0604020202020204" pitchFamily="34" charset="0"/>
            </a:endParaRPr>
          </a:p>
        </p:txBody>
      </p:sp>
      <p:sp>
        <p:nvSpPr>
          <p:cNvPr id="11" name="Content Placeholder 10"/>
          <p:cNvSpPr>
            <a:spLocks noGrp="1"/>
          </p:cNvSpPr>
          <p:nvPr>
            <p:ph idx="1"/>
          </p:nvPr>
        </p:nvSpPr>
        <p:spPr>
          <a:xfrm>
            <a:off x="465137" y="1752600"/>
            <a:ext cx="8686800" cy="3886200"/>
          </a:xfrm>
        </p:spPr>
        <p:txBody>
          <a:bodyPr>
            <a:normAutofit/>
          </a:bodyPr>
          <a:lstStyle/>
          <a:p>
            <a:pPr marL="0" indent="0">
              <a:buNone/>
            </a:pPr>
            <a:r>
              <a:rPr lang="en-US" b="1" dirty="0" smtClean="0">
                <a:solidFill>
                  <a:srgbClr val="FFFFFF"/>
                </a:solidFill>
                <a:effectLst/>
                <a:latin typeface="Arial" panose="020B0604020202020204" pitchFamily="34" charset="0"/>
                <a:cs typeface="Arial" panose="020B0604020202020204" pitchFamily="34" charset="0"/>
              </a:rPr>
              <a:t>Wetland Reserve Easement (WRE)</a:t>
            </a:r>
            <a:endParaRPr lang="en-US" sz="1400" b="1" dirty="0">
              <a:effectLst/>
              <a:latin typeface="Arial" panose="020B0604020202020204" pitchFamily="34" charset="0"/>
              <a:cs typeface="Arial" panose="020B0604020202020204" pitchFamily="34" charset="0"/>
            </a:endParaRPr>
          </a:p>
          <a:p>
            <a:pPr marL="923087" lvl="1" indent="-457200" defTabSz="931774">
              <a:buClr>
                <a:schemeClr val="accent6">
                  <a:lumMod val="75000"/>
                </a:schemeClr>
              </a:buClr>
              <a:buSzPct val="108000"/>
              <a:buFont typeface="Arial" panose="020B0604020202020204" pitchFamily="34" charset="0"/>
              <a:buChar char="•"/>
              <a:defRPr/>
            </a:pPr>
            <a:r>
              <a:rPr lang="en-US" dirty="0">
                <a:solidFill>
                  <a:srgbClr val="FFFF00"/>
                </a:solidFill>
                <a:latin typeface="Arial" panose="020B0604020202020204" pitchFamily="34" charset="0"/>
                <a:cs typeface="Arial" panose="020B0604020202020204" pitchFamily="34" charset="0"/>
              </a:rPr>
              <a:t>Reduces ownership requirement from 7 years to 24 months </a:t>
            </a:r>
            <a:endParaRPr lang="en-US" dirty="0" smtClean="0">
              <a:solidFill>
                <a:srgbClr val="FFFF00"/>
              </a:solidFill>
              <a:latin typeface="Arial" panose="020B0604020202020204" pitchFamily="34" charset="0"/>
              <a:cs typeface="Arial" panose="020B0604020202020204" pitchFamily="34" charset="0"/>
            </a:endParaRPr>
          </a:p>
          <a:p>
            <a:pPr marL="923087" lvl="1" indent="-457200" defTabSz="931774">
              <a:buClr>
                <a:schemeClr val="accent6">
                  <a:lumMod val="75000"/>
                </a:schemeClr>
              </a:buClr>
              <a:buSzPct val="108000"/>
              <a:buFont typeface="Arial" panose="020B0604020202020204" pitchFamily="34" charset="0"/>
              <a:buChar char="•"/>
              <a:defRPr/>
            </a:pPr>
            <a:r>
              <a:rPr lang="en-US" dirty="0" smtClean="0">
                <a:solidFill>
                  <a:srgbClr val="FFFFFF"/>
                </a:solidFill>
                <a:effectLst/>
                <a:latin typeface="Arial" panose="020B0604020202020204" pitchFamily="34" charset="0"/>
                <a:cs typeface="Arial" panose="020B0604020202020204" pitchFamily="34" charset="0"/>
              </a:rPr>
              <a:t>Authorizes waiver </a:t>
            </a:r>
            <a:r>
              <a:rPr lang="en-US" dirty="0">
                <a:solidFill>
                  <a:srgbClr val="FFFFFF"/>
                </a:solidFill>
                <a:effectLst/>
                <a:latin typeface="Arial" panose="020B0604020202020204" pitchFamily="34" charset="0"/>
                <a:cs typeface="Arial" panose="020B0604020202020204" pitchFamily="34" charset="0"/>
              </a:rPr>
              <a:t>process to allow enrollment of CRP </a:t>
            </a:r>
            <a:r>
              <a:rPr lang="en-US" dirty="0" smtClean="0">
                <a:solidFill>
                  <a:srgbClr val="FFFFFF"/>
                </a:solidFill>
                <a:effectLst/>
                <a:latin typeface="Arial" panose="020B0604020202020204" pitchFamily="34" charset="0"/>
                <a:cs typeface="Arial" panose="020B0604020202020204" pitchFamily="34" charset="0"/>
              </a:rPr>
              <a:t>land  established to trees.</a:t>
            </a:r>
          </a:p>
          <a:p>
            <a:pPr marL="923087" lvl="1" indent="-457200" defTabSz="931774">
              <a:buClr>
                <a:schemeClr val="accent6">
                  <a:lumMod val="75000"/>
                </a:schemeClr>
              </a:buClr>
              <a:buSzPct val="108000"/>
              <a:buFont typeface="Arial" panose="020B0604020202020204" pitchFamily="34" charset="0"/>
              <a:buChar char="•"/>
              <a:defRPr/>
            </a:pPr>
            <a:r>
              <a:rPr lang="en-US" dirty="0" smtClean="0">
                <a:solidFill>
                  <a:srgbClr val="FFFFFF"/>
                </a:solidFill>
                <a:latin typeface="Arial" panose="020B0604020202020204" pitchFamily="34" charset="0"/>
                <a:cs typeface="Arial" panose="020B0604020202020204" pitchFamily="34" charset="0"/>
              </a:rPr>
              <a:t>No option to enroll stand-alone restoration cost-share agreements. (Not previously used in MN)</a:t>
            </a:r>
            <a:endParaRPr lang="en-US" dirty="0" smtClean="0">
              <a:solidFill>
                <a:srgbClr val="FFFFFF"/>
              </a:solidFill>
              <a:effectLst/>
              <a:latin typeface="Arial" panose="020B0604020202020204" pitchFamily="34" charset="0"/>
              <a:cs typeface="Arial" panose="020B0604020202020204" pitchFamily="34" charset="0"/>
            </a:endParaRPr>
          </a:p>
          <a:p>
            <a:pPr marL="465887" lvl="1" indent="0" defTabSz="931774">
              <a:buSzPct val="108000"/>
              <a:buNone/>
              <a:defRPr/>
            </a:pPr>
            <a:endParaRPr lang="en-US" sz="2000" b="1" dirty="0">
              <a:effectLst/>
              <a:latin typeface="Times New Roman" panose="02020603050405020304" pitchFamily="18" charset="0"/>
              <a:cs typeface="Times New Roman" panose="02020603050405020304" pitchFamily="18" charset="0"/>
            </a:endParaRPr>
          </a:p>
          <a:p>
            <a:pPr marL="465887" lvl="1" indent="0" defTabSz="931774">
              <a:buSzPct val="126000"/>
              <a:buNone/>
              <a:defRPr/>
            </a:pPr>
            <a:endParaRPr lang="en-US" sz="1200" b="1" dirty="0">
              <a:effectLst/>
              <a:latin typeface="Times New Roman" panose="02020603050405020304" pitchFamily="18" charset="0"/>
              <a:cs typeface="Times New Roman" panose="02020603050405020304" pitchFamily="18" charset="0"/>
            </a:endParaRPr>
          </a:p>
          <a:p>
            <a:pPr lvl="0">
              <a:lnSpc>
                <a:spcPct val="150000"/>
              </a:lnSpc>
              <a:buClr>
                <a:srgbClr val="002060"/>
              </a:buClr>
              <a:buSzPct val="155000"/>
              <a:buFont typeface="Courier New" panose="02070309020205020404" pitchFamily="49" charset="0"/>
              <a:buChar char="o"/>
            </a:pPr>
            <a:endParaRPr lang="en-US" sz="1800" dirty="0" smtClean="0">
              <a:effectLst/>
            </a:endParaRPr>
          </a:p>
          <a:p>
            <a:pPr lvl="0">
              <a:buClr>
                <a:srgbClr val="002060"/>
              </a:buClr>
              <a:buSzPct val="130000"/>
              <a:buFont typeface="Courier New" panose="02070309020205020404" pitchFamily="49" charset="0"/>
              <a:buChar char="o"/>
            </a:pPr>
            <a:endParaRPr lang="en-US" sz="2000" dirty="0">
              <a:effectLst/>
            </a:endParaRPr>
          </a:p>
        </p:txBody>
      </p:sp>
      <p:sp>
        <p:nvSpPr>
          <p:cNvPr id="3" name="Slide Number Placeholder 2"/>
          <p:cNvSpPr>
            <a:spLocks noGrp="1"/>
          </p:cNvSpPr>
          <p:nvPr>
            <p:ph type="sldNum" sz="quarter" idx="12"/>
          </p:nvPr>
        </p:nvSpPr>
        <p:spPr>
          <a:xfrm>
            <a:off x="9288202" y="5791200"/>
            <a:ext cx="403887" cy="444500"/>
          </a:xfrm>
        </p:spPr>
        <p:txBody>
          <a:bodyPr/>
          <a:lstStyle/>
          <a:p>
            <a:fld id="{0B40D58C-2C5C-441F-ACAD-DE077D46E1F1}" type="slidenum">
              <a:rPr lang="en-US" b="1" smtClean="0">
                <a:solidFill>
                  <a:schemeClr val="bg1"/>
                </a:solidFill>
                <a:effectLst/>
              </a:rPr>
              <a:pPr/>
              <a:t>10</a:t>
            </a:fld>
            <a:endParaRPr lang="en-US" b="1" dirty="0">
              <a:solidFill>
                <a:schemeClr val="bg1"/>
              </a:solidFill>
              <a:effectLst/>
            </a:endParaRPr>
          </a:p>
        </p:txBody>
      </p:sp>
      <p:sp>
        <p:nvSpPr>
          <p:cNvPr id="5" name="Content Placeholder 2"/>
          <p:cNvSpPr txBox="1">
            <a:spLocks/>
          </p:cNvSpPr>
          <p:nvPr/>
        </p:nvSpPr>
        <p:spPr>
          <a:xfrm>
            <a:off x="503237" y="947057"/>
            <a:ext cx="85344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yriad Pro"/>
                <a:ea typeface="+mn-ea"/>
                <a:cs typeface="Myriad Pro"/>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yriad Pro"/>
                <a:ea typeface="+mn-ea"/>
                <a:cs typeface="Myriad Pro"/>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yriad Pro"/>
                <a:ea typeface="+mn-ea"/>
                <a:cs typeface="Myriad Pro"/>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a:ea typeface="+mn-ea"/>
                <a:cs typeface="Myriad Pro"/>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a:ea typeface="+mn-ea"/>
                <a:cs typeface="Myriad Pro"/>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Clr>
                <a:schemeClr val="accent3">
                  <a:lumMod val="60000"/>
                  <a:lumOff val="40000"/>
                </a:schemeClr>
              </a:buClr>
              <a:buSzPct val="101000"/>
              <a:buFont typeface="Arial" panose="020B0604020202020204" pitchFamily="34" charset="0"/>
              <a:buNone/>
            </a:pPr>
            <a:r>
              <a:rPr lang="en-US" sz="4400" b="1" dirty="0" smtClean="0">
                <a:latin typeface="Arial Black" panose="020B0A04020102020204" pitchFamily="34" charset="0"/>
                <a:cs typeface="Arial" panose="020B0604020202020204" pitchFamily="34" charset="0"/>
              </a:rPr>
              <a:t>ACEP</a:t>
            </a:r>
            <a:endParaRPr lang="en-US" sz="44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234523530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27037" y="457200"/>
            <a:ext cx="8723948" cy="1066800"/>
          </a:xfrm>
        </p:spPr>
        <p:txBody>
          <a:bodyPr>
            <a:normAutofit fontScale="90000"/>
          </a:bodyPr>
          <a:lstStyle/>
          <a:p>
            <a:r>
              <a:rPr lang="en-US" dirty="0" smtClean="0"/>
              <a:t>Agricultural Land Easements (ALE)</a:t>
            </a:r>
            <a:endParaRPr lang="en-US" dirty="0"/>
          </a:p>
        </p:txBody>
      </p:sp>
      <p:sp>
        <p:nvSpPr>
          <p:cNvPr id="4" name="Content Placeholder 3"/>
          <p:cNvSpPr>
            <a:spLocks noGrp="1"/>
          </p:cNvSpPr>
          <p:nvPr>
            <p:ph idx="1"/>
          </p:nvPr>
        </p:nvSpPr>
        <p:spPr>
          <a:xfrm>
            <a:off x="427037" y="1524000"/>
            <a:ext cx="8723948" cy="4224232"/>
          </a:xfrm>
        </p:spPr>
        <p:txBody>
          <a:bodyPr>
            <a:normAutofit lnSpcReduction="10000"/>
          </a:bodyPr>
          <a:lstStyle/>
          <a:p>
            <a:pPr lvl="1">
              <a:buClr>
                <a:schemeClr val="accent6">
                  <a:lumMod val="75000"/>
                </a:schemeClr>
              </a:buClr>
              <a:buSzPct val="126000"/>
              <a:buFont typeface="Arial" panose="020B0604020202020204" pitchFamily="34" charset="0"/>
              <a:buChar char="•"/>
            </a:pPr>
            <a:r>
              <a:rPr lang="en-US" dirty="0">
                <a:solidFill>
                  <a:srgbClr val="FFFFFF"/>
                </a:solidFill>
                <a:latin typeface="Arial" panose="020B0604020202020204" pitchFamily="34" charset="0"/>
                <a:cs typeface="Arial" panose="020B0604020202020204" pitchFamily="34" charset="0"/>
              </a:rPr>
              <a:t>The 2014 Farm Bill </a:t>
            </a:r>
            <a:r>
              <a:rPr lang="en-US" dirty="0" smtClean="0">
                <a:solidFill>
                  <a:srgbClr val="FFFFFF"/>
                </a:solidFill>
                <a:latin typeface="Arial" panose="020B0604020202020204" pitchFamily="34" charset="0"/>
                <a:cs typeface="Arial" panose="020B0604020202020204" pitchFamily="34" charset="0"/>
              </a:rPr>
              <a:t>rescinds authority to enter into new agreements or contracts for GRP</a:t>
            </a:r>
          </a:p>
          <a:p>
            <a:pPr marL="457200" lvl="1" indent="0">
              <a:buClr>
                <a:schemeClr val="accent6">
                  <a:lumMod val="75000"/>
                </a:schemeClr>
              </a:buClr>
              <a:buSzPct val="126000"/>
              <a:buNone/>
            </a:pPr>
            <a:endParaRPr lang="en-US" dirty="0" smtClean="0">
              <a:solidFill>
                <a:srgbClr val="FFFFFF"/>
              </a:solidFill>
              <a:latin typeface="Arial" panose="020B0604020202020204" pitchFamily="34" charset="0"/>
              <a:cs typeface="Arial" panose="020B0604020202020204" pitchFamily="34" charset="0"/>
            </a:endParaRPr>
          </a:p>
          <a:p>
            <a:pPr lvl="1">
              <a:buClr>
                <a:schemeClr val="accent6">
                  <a:lumMod val="75000"/>
                </a:schemeClr>
              </a:buClr>
              <a:buSzPct val="126000"/>
              <a:buFont typeface="Arial" panose="020B0604020202020204" pitchFamily="34" charset="0"/>
              <a:buChar char="•"/>
            </a:pPr>
            <a:r>
              <a:rPr lang="en-US" dirty="0" smtClean="0">
                <a:solidFill>
                  <a:srgbClr val="FFFFFF"/>
                </a:solidFill>
                <a:latin typeface="Arial" panose="020B0604020202020204" pitchFamily="34" charset="0"/>
                <a:cs typeface="Arial" panose="020B0604020202020204" pitchFamily="34" charset="0"/>
              </a:rPr>
              <a:t>The purposes of GRP are now contained within the Agricultural Conservation Easement Program – Agricultural Lands Easement</a:t>
            </a:r>
          </a:p>
          <a:p>
            <a:pPr marL="457200" lvl="1" indent="0">
              <a:buClr>
                <a:schemeClr val="accent6">
                  <a:lumMod val="75000"/>
                </a:schemeClr>
              </a:buClr>
              <a:buSzPct val="126000"/>
              <a:buNone/>
            </a:pPr>
            <a:endParaRPr lang="en-US" dirty="0" smtClean="0">
              <a:solidFill>
                <a:srgbClr val="FFFFFF"/>
              </a:solidFill>
              <a:latin typeface="Arial" panose="020B0604020202020204" pitchFamily="34" charset="0"/>
              <a:cs typeface="Arial" panose="020B0604020202020204" pitchFamily="34" charset="0"/>
            </a:endParaRPr>
          </a:p>
          <a:p>
            <a:pPr lvl="1">
              <a:buClr>
                <a:schemeClr val="accent6">
                  <a:lumMod val="75000"/>
                </a:schemeClr>
              </a:buClr>
              <a:buSzPct val="126000"/>
              <a:buFont typeface="Arial" panose="020B0604020202020204" pitchFamily="34" charset="0"/>
              <a:buChar char="•"/>
            </a:pPr>
            <a:r>
              <a:rPr lang="en-US" dirty="0" smtClean="0">
                <a:solidFill>
                  <a:srgbClr val="FFFF00"/>
                </a:solidFill>
                <a:latin typeface="Arial" panose="020B0604020202020204" pitchFamily="34" charset="0"/>
                <a:cs typeface="Arial" panose="020B0604020202020204" pitchFamily="34" charset="0"/>
              </a:rPr>
              <a:t>New requirement of 50% match – opportunity for MN to get grassland acres!</a:t>
            </a:r>
          </a:p>
          <a:p>
            <a:pPr marL="457200" lvl="1" indent="0">
              <a:buClr>
                <a:schemeClr val="accent6">
                  <a:lumMod val="75000"/>
                </a:schemeClr>
              </a:buClr>
              <a:buSzPct val="126000"/>
              <a:buNone/>
            </a:pPr>
            <a:endParaRPr lang="en-US"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30A94FE-DECF-4678-AA47-ED3F95A1529D}" type="slidenum">
              <a:rPr lang="en-US" smtClean="0"/>
              <a:pPr/>
              <a:t>11</a:t>
            </a:fld>
            <a:endParaRPr lang="en-US" dirty="0"/>
          </a:p>
        </p:txBody>
      </p:sp>
    </p:spTree>
    <p:extLst>
      <p:ext uri="{BB962C8B-B14F-4D97-AF65-F5344CB8AC3E}">
        <p14:creationId xmlns:p14="http://schemas.microsoft.com/office/powerpoint/2010/main" xmlns="" val="21013153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457200"/>
            <a:ext cx="8723948" cy="1066800"/>
          </a:xfrm>
        </p:spPr>
        <p:txBody>
          <a:bodyPr>
            <a:normAutofit fontScale="90000"/>
          </a:bodyPr>
          <a:lstStyle/>
          <a:p>
            <a:r>
              <a:rPr lang="en-US" dirty="0"/>
              <a:t>Wetland Reserve Easements (WRE)</a:t>
            </a:r>
          </a:p>
        </p:txBody>
      </p:sp>
      <p:sp>
        <p:nvSpPr>
          <p:cNvPr id="3" name="Content Placeholder 2"/>
          <p:cNvSpPr>
            <a:spLocks noGrp="1"/>
          </p:cNvSpPr>
          <p:nvPr>
            <p:ph idx="1"/>
          </p:nvPr>
        </p:nvSpPr>
        <p:spPr/>
        <p:txBody>
          <a:bodyPr>
            <a:normAutofit/>
          </a:bodyPr>
          <a:lstStyle/>
          <a:p>
            <a:pPr>
              <a:buClr>
                <a:schemeClr val="accent6">
                  <a:lumMod val="75000"/>
                </a:schemeClr>
              </a:buClr>
            </a:pPr>
            <a:r>
              <a:rPr lang="en-US" dirty="0" smtClean="0">
                <a:solidFill>
                  <a:srgbClr val="FFFFFF"/>
                </a:solidFill>
                <a:latin typeface="Arial" panose="020B0604020202020204" pitchFamily="34" charset="0"/>
                <a:cs typeface="Arial" panose="020B0604020202020204" pitchFamily="34" charset="0"/>
              </a:rPr>
              <a:t>NRCS will continue to</a:t>
            </a:r>
          </a:p>
          <a:p>
            <a:pPr lvl="1">
              <a:buClr>
                <a:schemeClr val="accent6">
                  <a:lumMod val="75000"/>
                </a:schemeClr>
              </a:buClr>
              <a:buFont typeface="Arial" panose="020B0604020202020204" pitchFamily="34" charset="0"/>
              <a:buChar char="•"/>
            </a:pPr>
            <a:r>
              <a:rPr lang="en-US" dirty="0">
                <a:solidFill>
                  <a:srgbClr val="FFFFFF"/>
                </a:solidFill>
              </a:rPr>
              <a:t>Hold easements</a:t>
            </a:r>
          </a:p>
          <a:p>
            <a:pPr lvl="1">
              <a:buClr>
                <a:schemeClr val="accent6">
                  <a:lumMod val="75000"/>
                </a:schemeClr>
              </a:buClr>
              <a:buFont typeface="Arial" panose="020B0604020202020204" pitchFamily="34" charset="0"/>
              <a:buChar char="•"/>
            </a:pPr>
            <a:r>
              <a:rPr lang="en-US" dirty="0" smtClean="0">
                <a:solidFill>
                  <a:srgbClr val="FFFFFF"/>
                </a:solidFill>
              </a:rPr>
              <a:t>Keep </a:t>
            </a:r>
            <a:r>
              <a:rPr lang="en-US" dirty="0">
                <a:solidFill>
                  <a:srgbClr val="FFFFFF"/>
                </a:solidFill>
              </a:rPr>
              <a:t>WRP </a:t>
            </a:r>
            <a:r>
              <a:rPr lang="en-US" dirty="0">
                <a:solidFill>
                  <a:srgbClr val="FFFFFF"/>
                </a:solidFill>
                <a:latin typeface="Arial" panose="020B0604020202020204" pitchFamily="34" charset="0"/>
                <a:cs typeface="Arial" panose="020B0604020202020204" pitchFamily="34" charset="0"/>
              </a:rPr>
              <a:t>compensation</a:t>
            </a:r>
            <a:r>
              <a:rPr lang="en-US" dirty="0">
                <a:solidFill>
                  <a:srgbClr val="FFFFFF"/>
                </a:solidFill>
              </a:rPr>
              <a:t> and eligibility framework from the 2008 Farm Bill.</a:t>
            </a:r>
          </a:p>
          <a:p>
            <a:pPr lvl="1">
              <a:buClr>
                <a:schemeClr val="accent6">
                  <a:lumMod val="75000"/>
                </a:schemeClr>
              </a:buClr>
              <a:buFont typeface="Arial" panose="020B0604020202020204" pitchFamily="34" charset="0"/>
              <a:buChar char="•"/>
            </a:pPr>
            <a:r>
              <a:rPr lang="en-US" dirty="0" smtClean="0">
                <a:solidFill>
                  <a:srgbClr val="FFFFFF"/>
                </a:solidFill>
                <a:latin typeface="Arial" panose="020B0604020202020204" pitchFamily="34" charset="0"/>
                <a:cs typeface="Arial" panose="020B0604020202020204" pitchFamily="34" charset="0"/>
              </a:rPr>
              <a:t>Priority for enrollment continues to be based on value of the easement for protecting and enhancing habitat for migratory birds and other wildlife</a:t>
            </a:r>
          </a:p>
        </p:txBody>
      </p:sp>
      <p:sp>
        <p:nvSpPr>
          <p:cNvPr id="4" name="Slide Number Placeholder 3"/>
          <p:cNvSpPr>
            <a:spLocks noGrp="1"/>
          </p:cNvSpPr>
          <p:nvPr>
            <p:ph type="sldNum" sz="quarter" idx="12"/>
          </p:nvPr>
        </p:nvSpPr>
        <p:spPr/>
        <p:txBody>
          <a:bodyPr/>
          <a:lstStyle/>
          <a:p>
            <a:fld id="{0B40D58C-2C5C-441F-ACAD-DE077D46E1F1}" type="slidenum">
              <a:rPr lang="en-US" smtClean="0"/>
              <a:pPr/>
              <a:t>12</a:t>
            </a:fld>
            <a:endParaRPr lang="en-US" dirty="0"/>
          </a:p>
        </p:txBody>
      </p:sp>
    </p:spTree>
    <p:extLst>
      <p:ext uri="{BB962C8B-B14F-4D97-AF65-F5344CB8AC3E}">
        <p14:creationId xmlns:p14="http://schemas.microsoft.com/office/powerpoint/2010/main" xmlns="" val="2873251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609600"/>
            <a:ext cx="8723948" cy="1066800"/>
          </a:xfrm>
        </p:spPr>
        <p:txBody>
          <a:bodyPr>
            <a:normAutofit fontScale="90000"/>
          </a:bodyPr>
          <a:lstStyle/>
          <a:p>
            <a:pPr algn="l"/>
            <a:r>
              <a:rPr lang="en-US" dirty="0"/>
              <a:t>Wetland Reserve Easements (WRE)</a:t>
            </a:r>
          </a:p>
        </p:txBody>
      </p:sp>
      <p:sp>
        <p:nvSpPr>
          <p:cNvPr id="3" name="Content Placeholder 2"/>
          <p:cNvSpPr>
            <a:spLocks noGrp="1"/>
          </p:cNvSpPr>
          <p:nvPr>
            <p:ph idx="1"/>
          </p:nvPr>
        </p:nvSpPr>
        <p:spPr>
          <a:xfrm>
            <a:off x="503237" y="1752600"/>
            <a:ext cx="8723948" cy="4224232"/>
          </a:xfrm>
        </p:spPr>
        <p:txBody>
          <a:bodyPr/>
          <a:lstStyle/>
          <a:p>
            <a:pPr>
              <a:buClr>
                <a:schemeClr val="accent6">
                  <a:lumMod val="75000"/>
                </a:schemeClr>
              </a:buClr>
            </a:pPr>
            <a:r>
              <a:rPr lang="en-US" dirty="0" smtClean="0">
                <a:solidFill>
                  <a:srgbClr val="FFFFFF"/>
                </a:solidFill>
                <a:latin typeface="Arial" panose="020B0604020202020204" pitchFamily="34" charset="0"/>
                <a:cs typeface="Arial" panose="020B0604020202020204" pitchFamily="34" charset="0"/>
              </a:rPr>
              <a:t>Enrollment Options</a:t>
            </a:r>
          </a:p>
          <a:p>
            <a:pPr lvl="1">
              <a:buClr>
                <a:schemeClr val="accent6">
                  <a:lumMod val="75000"/>
                </a:schemeClr>
              </a:buClr>
              <a:buFont typeface="Arial" panose="020B0604020202020204" pitchFamily="34" charset="0"/>
              <a:buChar char="•"/>
            </a:pPr>
            <a:r>
              <a:rPr lang="en-US" dirty="0" smtClean="0">
                <a:solidFill>
                  <a:srgbClr val="FFFFFF"/>
                </a:solidFill>
                <a:latin typeface="Arial" panose="020B0604020202020204" pitchFamily="34" charset="0"/>
                <a:cs typeface="Arial" panose="020B0604020202020204" pitchFamily="34" charset="0"/>
              </a:rPr>
              <a:t>Permanent</a:t>
            </a:r>
          </a:p>
          <a:p>
            <a:pPr lvl="1">
              <a:buClr>
                <a:schemeClr val="accent6">
                  <a:lumMod val="75000"/>
                </a:schemeClr>
              </a:buClr>
              <a:buFont typeface="Arial" panose="020B0604020202020204" pitchFamily="34" charset="0"/>
              <a:buChar char="•"/>
            </a:pPr>
            <a:r>
              <a:rPr lang="en-US" dirty="0" smtClean="0">
                <a:solidFill>
                  <a:srgbClr val="FFFFFF"/>
                </a:solidFill>
                <a:latin typeface="Arial" panose="020B0604020202020204" pitchFamily="34" charset="0"/>
                <a:cs typeface="Arial" panose="020B0604020202020204" pitchFamily="34" charset="0"/>
              </a:rPr>
              <a:t>30-year Easement</a:t>
            </a:r>
          </a:p>
          <a:p>
            <a:pPr lvl="1">
              <a:buClr>
                <a:schemeClr val="accent6">
                  <a:lumMod val="75000"/>
                </a:schemeClr>
              </a:buClr>
              <a:buFont typeface="Arial" panose="020B0604020202020204" pitchFamily="34" charset="0"/>
              <a:buChar char="•"/>
            </a:pPr>
            <a:r>
              <a:rPr lang="en-US" dirty="0" smtClean="0">
                <a:solidFill>
                  <a:srgbClr val="FFFFFF"/>
                </a:solidFill>
                <a:latin typeface="Arial" panose="020B0604020202020204" pitchFamily="34" charset="0"/>
                <a:cs typeface="Arial" panose="020B0604020202020204" pitchFamily="34" charset="0"/>
              </a:rPr>
              <a:t>30 year contract to Indian Tribes</a:t>
            </a:r>
          </a:p>
          <a:p>
            <a:endParaRPr lang="en-US" dirty="0"/>
          </a:p>
        </p:txBody>
      </p:sp>
      <p:sp>
        <p:nvSpPr>
          <p:cNvPr id="4" name="Slide Number Placeholder 3"/>
          <p:cNvSpPr>
            <a:spLocks noGrp="1"/>
          </p:cNvSpPr>
          <p:nvPr>
            <p:ph type="sldNum" sz="quarter" idx="12"/>
          </p:nvPr>
        </p:nvSpPr>
        <p:spPr/>
        <p:txBody>
          <a:bodyPr/>
          <a:lstStyle/>
          <a:p>
            <a:fld id="{0B40D58C-2C5C-441F-ACAD-DE077D46E1F1}" type="slidenum">
              <a:rPr lang="en-US" smtClean="0"/>
              <a:pPr/>
              <a:t>13</a:t>
            </a:fld>
            <a:endParaRPr lang="en-US" dirty="0"/>
          </a:p>
        </p:txBody>
      </p:sp>
    </p:spTree>
    <p:extLst>
      <p:ext uri="{BB962C8B-B14F-4D97-AF65-F5344CB8AC3E}">
        <p14:creationId xmlns:p14="http://schemas.microsoft.com/office/powerpoint/2010/main" xmlns="" val="10711851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685800"/>
            <a:ext cx="8723948" cy="990600"/>
          </a:xfrm>
        </p:spPr>
        <p:txBody>
          <a:bodyPr>
            <a:normAutofit fontScale="90000"/>
          </a:bodyPr>
          <a:lstStyle/>
          <a:p>
            <a:r>
              <a:rPr lang="en-US" dirty="0" smtClean="0"/>
              <a:t>Wetland Reserve Easements (WRE)</a:t>
            </a:r>
            <a:endParaRPr lang="en-US" dirty="0"/>
          </a:p>
        </p:txBody>
      </p:sp>
      <p:sp>
        <p:nvSpPr>
          <p:cNvPr id="4" name="Content Placeholder 3"/>
          <p:cNvSpPr>
            <a:spLocks noGrp="1"/>
          </p:cNvSpPr>
          <p:nvPr>
            <p:ph idx="1"/>
          </p:nvPr>
        </p:nvSpPr>
        <p:spPr>
          <a:xfrm>
            <a:off x="484664" y="1828799"/>
            <a:ext cx="8723948" cy="3888953"/>
          </a:xfrm>
        </p:spPr>
        <p:txBody>
          <a:bodyPr>
            <a:normAutofit/>
          </a:bodyPr>
          <a:lstStyle/>
          <a:p>
            <a:pPr>
              <a:buClr>
                <a:schemeClr val="accent6">
                  <a:lumMod val="75000"/>
                </a:schemeClr>
              </a:buClr>
            </a:pPr>
            <a:r>
              <a:rPr lang="en-US" dirty="0" smtClean="0">
                <a:solidFill>
                  <a:srgbClr val="FFFFFF"/>
                </a:solidFill>
                <a:latin typeface="Arial" panose="020B0604020202020204" pitchFamily="34" charset="0"/>
                <a:cs typeface="Arial" panose="020B0604020202020204" pitchFamily="34" charset="0"/>
              </a:rPr>
              <a:t>The enactment of the 2014 Act requires that new enrollments are made using ACEP-WRE authorities.</a:t>
            </a:r>
          </a:p>
          <a:p>
            <a:pPr>
              <a:buClr>
                <a:schemeClr val="accent6">
                  <a:lumMod val="75000"/>
                </a:schemeClr>
              </a:buClr>
            </a:pPr>
            <a:r>
              <a:rPr lang="en-US" dirty="0" smtClean="0">
                <a:solidFill>
                  <a:srgbClr val="FFFFFF"/>
                </a:solidFill>
                <a:latin typeface="Arial" panose="020B0604020202020204" pitchFamily="34" charset="0"/>
                <a:cs typeface="Arial" panose="020B0604020202020204" pitchFamily="34" charset="0"/>
              </a:rPr>
              <a:t>Transition guidance to address funding for prior year enrollment activities as well as new FY 2014 enrollments is forthcoming.</a:t>
            </a:r>
            <a:endParaRPr lang="en-US" dirty="0">
              <a:solidFill>
                <a:srgbClr val="FFFFFF"/>
              </a:solidFill>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2"/>
          </p:nvPr>
        </p:nvSpPr>
        <p:spPr/>
        <p:txBody>
          <a:bodyPr/>
          <a:lstStyle/>
          <a:p>
            <a:fld id="{D30A94FE-DECF-4678-AA47-ED3F95A1529D}" type="slidenum">
              <a:rPr lang="en-US" smtClean="0"/>
              <a:pPr/>
              <a:t>14</a:t>
            </a:fld>
            <a:endParaRPr lang="en-US" dirty="0"/>
          </a:p>
        </p:txBody>
      </p:sp>
    </p:spTree>
    <p:extLst>
      <p:ext uri="{BB962C8B-B14F-4D97-AF65-F5344CB8AC3E}">
        <p14:creationId xmlns:p14="http://schemas.microsoft.com/office/powerpoint/2010/main" xmlns="" val="419861958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824250" y="5791200"/>
            <a:ext cx="403887" cy="444500"/>
          </a:xfrm>
        </p:spPr>
        <p:txBody>
          <a:bodyPr/>
          <a:lstStyle/>
          <a:p>
            <a:fld id="{0B40D58C-2C5C-441F-ACAD-DE077D46E1F1}" type="slidenum">
              <a:rPr lang="en-US" b="1" smtClean="0">
                <a:solidFill>
                  <a:schemeClr val="bg1"/>
                </a:solidFill>
                <a:effectLst/>
              </a:rPr>
              <a:pPr/>
              <a:t>15</a:t>
            </a:fld>
            <a:endParaRPr lang="en-US" b="1" dirty="0">
              <a:solidFill>
                <a:schemeClr val="bg1"/>
              </a:solidFill>
              <a:effectLst/>
            </a:endParaRPr>
          </a:p>
        </p:txBody>
      </p:sp>
      <p:sp>
        <p:nvSpPr>
          <p:cNvPr id="10" name="Content Placeholder 2"/>
          <p:cNvSpPr txBox="1">
            <a:spLocks/>
          </p:cNvSpPr>
          <p:nvPr/>
        </p:nvSpPr>
        <p:spPr>
          <a:xfrm>
            <a:off x="274637" y="609600"/>
            <a:ext cx="92202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yriad Pro"/>
                <a:ea typeface="+mn-ea"/>
                <a:cs typeface="Myriad Pro"/>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yriad Pro"/>
                <a:ea typeface="+mn-ea"/>
                <a:cs typeface="Myriad Pro"/>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yriad Pro"/>
                <a:ea typeface="+mn-ea"/>
                <a:cs typeface="Myriad Pro"/>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a:ea typeface="+mn-ea"/>
                <a:cs typeface="Myriad Pro"/>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a:ea typeface="+mn-ea"/>
                <a:cs typeface="Myriad Pro"/>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Clr>
                <a:schemeClr val="accent3">
                  <a:lumMod val="60000"/>
                  <a:lumOff val="40000"/>
                </a:schemeClr>
              </a:buClr>
              <a:buSzPct val="101000"/>
              <a:buFont typeface="Arial" panose="020B0604020202020204" pitchFamily="34" charset="0"/>
              <a:buNone/>
            </a:pPr>
            <a:r>
              <a:rPr lang="en-US" sz="3600" b="1" dirty="0" smtClean="0">
                <a:solidFill>
                  <a:srgbClr val="FFFF00"/>
                </a:solidFill>
                <a:latin typeface="Arial Black" panose="020B0A04020102020204" pitchFamily="34" charset="0"/>
                <a:cs typeface="Arial" panose="020B0604020202020204" pitchFamily="34" charset="0"/>
              </a:rPr>
              <a:t>Regional Conservation Partnership Program (RCPP)</a:t>
            </a:r>
            <a:endParaRPr lang="en-US" sz="3600" dirty="0">
              <a:solidFill>
                <a:srgbClr val="FFFF00"/>
              </a:solidFill>
              <a:latin typeface="Arial Black" panose="020B0A04020102020204" pitchFamily="34" charset="0"/>
              <a:cs typeface="Arial" panose="020B0604020202020204" pitchFamily="34" charset="0"/>
            </a:endParaRPr>
          </a:p>
        </p:txBody>
      </p:sp>
      <p:pic>
        <p:nvPicPr>
          <p:cNvPr id="2052" name="Picture 4" descr="https://encrypted-tbn0.gstatic.com/images?q=tbn:ANd9GcQtnPlgZkUmjFlNEQwbt4P9hmeKKb1vVGil5tiQDF6MhdnlpHcjmQ"/>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70637" y="4167394"/>
            <a:ext cx="3124200" cy="2071482"/>
          </a:xfrm>
          <a:prstGeom prst="rect">
            <a:avLst/>
          </a:prstGeom>
          <a:noFill/>
          <a:extLst>
            <a:ext uri="{909E8E84-426E-40DD-AFC4-6F175D3DCCD1}">
              <a14:hiddenFill xmlns:a14="http://schemas.microsoft.com/office/drawing/2010/main" xmlns="">
                <a:solidFill>
                  <a:srgbClr val="FFFFFF"/>
                </a:solidFill>
              </a14:hiddenFill>
            </a:ext>
          </a:extLst>
        </p:spPr>
      </p:pic>
      <p:pic>
        <p:nvPicPr>
          <p:cNvPr id="2053" name="Picture 5" descr="C:\Users\bpenning\AppData\Local\Microsoft\Windows\Temporary Internet Files\Content.Outlook\INMZFPUS\8 3 2010 003.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36705" y="2363527"/>
            <a:ext cx="5167132" cy="387534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39681537"/>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Placeholder 16"/>
          <p:cNvSpPr>
            <a:spLocks noGrp="1"/>
          </p:cNvSpPr>
          <p:nvPr>
            <p:ph idx="1"/>
          </p:nvPr>
        </p:nvSpPr>
        <p:spPr>
          <a:xfrm>
            <a:off x="522763" y="1181100"/>
            <a:ext cx="8723948" cy="4686300"/>
          </a:xfrm>
        </p:spPr>
        <p:txBody>
          <a:bodyPr>
            <a:normAutofit/>
          </a:bodyPr>
          <a:lstStyle/>
          <a:p>
            <a:pPr marL="0" indent="0" fontAlgn="base">
              <a:spcBef>
                <a:spcPct val="30000"/>
              </a:spcBef>
              <a:spcAft>
                <a:spcPct val="0"/>
              </a:spcAft>
              <a:buNone/>
              <a:defRPr/>
            </a:pPr>
            <a:r>
              <a:rPr lang="en-US" sz="2800" dirty="0">
                <a:solidFill>
                  <a:srgbClr val="FFFFFF"/>
                </a:solidFill>
                <a:latin typeface="Times New Roman" panose="02020603050405020304" pitchFamily="18" charset="0"/>
                <a:cs typeface="Times New Roman" panose="02020603050405020304" pitchFamily="18" charset="0"/>
              </a:rPr>
              <a:t>RCPP is a </a:t>
            </a:r>
            <a:r>
              <a:rPr lang="en-US" sz="2800" dirty="0">
                <a:solidFill>
                  <a:srgbClr val="FFFF00"/>
                </a:solidFill>
                <a:latin typeface="Times New Roman" panose="02020603050405020304" pitchFamily="18" charset="0"/>
                <a:cs typeface="Times New Roman" panose="02020603050405020304" pitchFamily="18" charset="0"/>
              </a:rPr>
              <a:t>new regional program </a:t>
            </a:r>
            <a:r>
              <a:rPr lang="en-US" sz="2800" dirty="0" smtClean="0">
                <a:solidFill>
                  <a:srgbClr val="FFFFFF"/>
                </a:solidFill>
                <a:latin typeface="Times New Roman" panose="02020603050405020304" pitchFamily="18" charset="0"/>
                <a:cs typeface="Times New Roman" panose="02020603050405020304" pitchFamily="18" charset="0"/>
              </a:rPr>
              <a:t>that:</a:t>
            </a:r>
          </a:p>
          <a:p>
            <a:pPr lvl="1" fontAlgn="base">
              <a:spcBef>
                <a:spcPct val="30000"/>
              </a:spcBef>
              <a:spcAft>
                <a:spcPct val="0"/>
              </a:spcAft>
              <a:buFont typeface="Arial" panose="020B0604020202020204" pitchFamily="34" charset="0"/>
              <a:buChar char="•"/>
              <a:defRPr/>
            </a:pPr>
            <a:r>
              <a:rPr lang="en-US" dirty="0" smtClean="0">
                <a:solidFill>
                  <a:srgbClr val="FFFFFF"/>
                </a:solidFill>
                <a:latin typeface="Times New Roman" panose="02020603050405020304" pitchFamily="18" charset="0"/>
                <a:cs typeface="Times New Roman" panose="02020603050405020304" pitchFamily="18" charset="0"/>
              </a:rPr>
              <a:t>Furthers </a:t>
            </a:r>
            <a:r>
              <a:rPr lang="en-US" dirty="0">
                <a:solidFill>
                  <a:srgbClr val="FFFFFF"/>
                </a:solidFill>
                <a:latin typeface="Times New Roman" panose="02020603050405020304" pitchFamily="18" charset="0"/>
                <a:cs typeface="Times New Roman" panose="02020603050405020304" pitchFamily="18" charset="0"/>
              </a:rPr>
              <a:t>the conservation, restoration, and sustainable use of soil, water, wildlife on a regional </a:t>
            </a:r>
            <a:r>
              <a:rPr lang="en-US" dirty="0" smtClean="0">
                <a:solidFill>
                  <a:srgbClr val="FFFFFF"/>
                </a:solidFill>
                <a:latin typeface="Times New Roman" panose="02020603050405020304" pitchFamily="18" charset="0"/>
                <a:cs typeface="Times New Roman" panose="02020603050405020304" pitchFamily="18" charset="0"/>
              </a:rPr>
              <a:t>scale</a:t>
            </a:r>
          </a:p>
          <a:p>
            <a:pPr lvl="1" fontAlgn="base">
              <a:spcBef>
                <a:spcPct val="30000"/>
              </a:spcBef>
              <a:spcAft>
                <a:spcPct val="0"/>
              </a:spcAft>
              <a:buFont typeface="Arial" panose="020B0604020202020204" pitchFamily="34" charset="0"/>
              <a:buChar char="•"/>
              <a:defRPr/>
            </a:pPr>
            <a:r>
              <a:rPr lang="en-US" dirty="0" smtClean="0">
                <a:solidFill>
                  <a:srgbClr val="FFFFFF"/>
                </a:solidFill>
                <a:latin typeface="Times New Roman" panose="02020603050405020304" pitchFamily="18" charset="0"/>
                <a:cs typeface="Times New Roman" panose="02020603050405020304" pitchFamily="18" charset="0"/>
              </a:rPr>
              <a:t>Encourages </a:t>
            </a:r>
            <a:r>
              <a:rPr lang="en-US" dirty="0">
                <a:solidFill>
                  <a:srgbClr val="FFFFFF"/>
                </a:solidFill>
                <a:latin typeface="Times New Roman" panose="02020603050405020304" pitchFamily="18" charset="0"/>
                <a:cs typeface="Times New Roman" panose="02020603050405020304" pitchFamily="18" charset="0"/>
              </a:rPr>
              <a:t>partners to cooperate with </a:t>
            </a:r>
            <a:r>
              <a:rPr lang="en-US" dirty="0" smtClean="0">
                <a:solidFill>
                  <a:srgbClr val="FFFFFF"/>
                </a:solidFill>
                <a:latin typeface="Times New Roman" panose="02020603050405020304" pitchFamily="18" charset="0"/>
                <a:cs typeface="Times New Roman" panose="02020603050405020304" pitchFamily="18" charset="0"/>
              </a:rPr>
              <a:t>producers</a:t>
            </a:r>
          </a:p>
          <a:p>
            <a:pPr lvl="1" fontAlgn="base">
              <a:spcBef>
                <a:spcPct val="30000"/>
              </a:spcBef>
              <a:spcAft>
                <a:spcPct val="0"/>
              </a:spcAft>
              <a:buFont typeface="Arial" panose="020B0604020202020204" pitchFamily="34" charset="0"/>
              <a:buChar char="•"/>
              <a:defRPr/>
            </a:pPr>
            <a:r>
              <a:rPr lang="en-US" dirty="0" smtClean="0">
                <a:solidFill>
                  <a:srgbClr val="FFFFFF"/>
                </a:solidFill>
                <a:latin typeface="Times New Roman" panose="02020603050405020304" pitchFamily="18" charset="0"/>
                <a:cs typeface="Times New Roman" panose="02020603050405020304" pitchFamily="18" charset="0"/>
              </a:rPr>
              <a:t>Provides </a:t>
            </a:r>
            <a:r>
              <a:rPr lang="en-US" dirty="0">
                <a:solidFill>
                  <a:srgbClr val="FFFFFF"/>
                </a:solidFill>
                <a:latin typeface="Times New Roman" panose="02020603050405020304" pitchFamily="18" charset="0"/>
                <a:cs typeface="Times New Roman" panose="02020603050405020304" pitchFamily="18" charset="0"/>
              </a:rPr>
              <a:t>assistance through:</a:t>
            </a:r>
          </a:p>
          <a:p>
            <a:pPr lvl="2" fontAlgn="base">
              <a:spcBef>
                <a:spcPct val="30000"/>
              </a:spcBef>
              <a:spcAft>
                <a:spcPct val="0"/>
              </a:spcAft>
              <a:defRPr/>
            </a:pPr>
            <a:r>
              <a:rPr lang="en-US" dirty="0">
                <a:solidFill>
                  <a:srgbClr val="FFFFFF"/>
                </a:solidFill>
                <a:latin typeface="Times New Roman" panose="02020603050405020304" pitchFamily="18" charset="0"/>
                <a:cs typeface="Times New Roman" panose="02020603050405020304" pitchFamily="18" charset="0"/>
              </a:rPr>
              <a:t>Partnership agreements</a:t>
            </a:r>
          </a:p>
          <a:p>
            <a:pPr lvl="2" fontAlgn="base">
              <a:spcBef>
                <a:spcPct val="30000"/>
              </a:spcBef>
              <a:spcAft>
                <a:spcPct val="0"/>
              </a:spcAft>
              <a:defRPr/>
            </a:pPr>
            <a:r>
              <a:rPr lang="en-US" dirty="0">
                <a:solidFill>
                  <a:srgbClr val="FFFFFF"/>
                </a:solidFill>
                <a:latin typeface="Times New Roman" panose="02020603050405020304" pitchFamily="18" charset="0"/>
                <a:cs typeface="Times New Roman" panose="02020603050405020304" pitchFamily="18" charset="0"/>
              </a:rPr>
              <a:t>Program contracts or easement agreements</a:t>
            </a:r>
          </a:p>
          <a:p>
            <a:pPr lvl="1" fontAlgn="base">
              <a:spcBef>
                <a:spcPct val="30000"/>
              </a:spcBef>
              <a:spcAft>
                <a:spcPct val="0"/>
              </a:spcAft>
              <a:buFont typeface="Arial" panose="020B0604020202020204" pitchFamily="34" charset="0"/>
              <a:buChar char="•"/>
              <a:defRPr/>
            </a:pPr>
            <a:r>
              <a:rPr lang="en-US" dirty="0" smtClean="0">
                <a:solidFill>
                  <a:srgbClr val="FFFFFF"/>
                </a:solidFill>
                <a:latin typeface="Times New Roman" panose="02020603050405020304" pitchFamily="18" charset="0"/>
                <a:cs typeface="Times New Roman" panose="02020603050405020304" pitchFamily="18" charset="0"/>
              </a:rPr>
              <a:t>Combines and replaces </a:t>
            </a:r>
            <a:r>
              <a:rPr lang="en-US" dirty="0">
                <a:solidFill>
                  <a:srgbClr val="FFFFFF"/>
                </a:solidFill>
                <a:latin typeface="Times New Roman" panose="02020603050405020304" pitchFamily="18" charset="0"/>
                <a:cs typeface="Times New Roman" panose="02020603050405020304" pitchFamily="18" charset="0"/>
              </a:rPr>
              <a:t>the purposes and  functions </a:t>
            </a:r>
            <a:r>
              <a:rPr lang="en-US" dirty="0" smtClean="0">
                <a:solidFill>
                  <a:srgbClr val="FFFFFF"/>
                </a:solidFill>
                <a:latin typeface="Times New Roman" panose="02020603050405020304" pitchFamily="18" charset="0"/>
                <a:cs typeface="Times New Roman" panose="02020603050405020304" pitchFamily="18" charset="0"/>
              </a:rPr>
              <a:t>of previous partnerships such as MRBI</a:t>
            </a:r>
          </a:p>
          <a:p>
            <a:pPr lvl="1" fontAlgn="base">
              <a:spcBef>
                <a:spcPct val="30000"/>
              </a:spcBef>
              <a:spcAft>
                <a:spcPct val="0"/>
              </a:spcAft>
              <a:buFont typeface="Arial" panose="020B0604020202020204" pitchFamily="34" charset="0"/>
              <a:buChar char="•"/>
              <a:defRPr/>
            </a:pPr>
            <a:endParaRPr lang="en-US" dirty="0" smtClean="0">
              <a:latin typeface="Times New Roman" panose="02020603050405020304" pitchFamily="18" charset="0"/>
              <a:cs typeface="Times New Roman" panose="02020603050405020304" pitchFamily="18" charset="0"/>
            </a:endParaRPr>
          </a:p>
          <a:p>
            <a:pPr fontAlgn="base">
              <a:spcBef>
                <a:spcPct val="30000"/>
              </a:spcBef>
              <a:spcAft>
                <a:spcPct val="0"/>
              </a:spcAft>
              <a:defRPr/>
            </a:pP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B40D58C-2C5C-441F-ACAD-DE077D46E1F1}" type="slidenum">
              <a:rPr lang="en-US" b="1" smtClean="0">
                <a:solidFill>
                  <a:schemeClr val="bg1"/>
                </a:solidFill>
                <a:effectLst/>
              </a:rPr>
              <a:pPr/>
              <a:t>16</a:t>
            </a:fld>
            <a:endParaRPr lang="en-US" b="1" dirty="0">
              <a:solidFill>
                <a:schemeClr val="bg1"/>
              </a:solidFill>
              <a:effectLst/>
            </a:endParaRPr>
          </a:p>
        </p:txBody>
      </p:sp>
      <p:sp>
        <p:nvSpPr>
          <p:cNvPr id="10" name="Content Placeholder 2"/>
          <p:cNvSpPr txBox="1">
            <a:spLocks/>
          </p:cNvSpPr>
          <p:nvPr/>
        </p:nvSpPr>
        <p:spPr>
          <a:xfrm>
            <a:off x="274637" y="609600"/>
            <a:ext cx="92202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yriad Pro"/>
                <a:ea typeface="+mn-ea"/>
                <a:cs typeface="Myriad Pro"/>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yriad Pro"/>
                <a:ea typeface="+mn-ea"/>
                <a:cs typeface="Myriad Pro"/>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yriad Pro"/>
                <a:ea typeface="+mn-ea"/>
                <a:cs typeface="Myriad Pro"/>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a:ea typeface="+mn-ea"/>
                <a:cs typeface="Myriad Pro"/>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a:ea typeface="+mn-ea"/>
                <a:cs typeface="Myriad Pro"/>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Clr>
                <a:schemeClr val="accent3">
                  <a:lumMod val="60000"/>
                  <a:lumOff val="40000"/>
                </a:schemeClr>
              </a:buClr>
              <a:buSzPct val="101000"/>
              <a:buFont typeface="Arial" panose="020B0604020202020204" pitchFamily="34" charset="0"/>
              <a:buNone/>
            </a:pPr>
            <a:r>
              <a:rPr lang="en-US" sz="3600" b="1" dirty="0" smtClean="0">
                <a:latin typeface="Arial Black" panose="020B0A04020102020204" pitchFamily="34" charset="0"/>
                <a:cs typeface="Arial" panose="020B0604020202020204" pitchFamily="34" charset="0"/>
              </a:rPr>
              <a:t>RCPP</a:t>
            </a:r>
            <a:endParaRPr lang="en-US" sz="36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18238581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Placeholder 16"/>
          <p:cNvSpPr>
            <a:spLocks noGrp="1"/>
          </p:cNvSpPr>
          <p:nvPr>
            <p:ph idx="1"/>
          </p:nvPr>
        </p:nvSpPr>
        <p:spPr>
          <a:xfrm>
            <a:off x="522763" y="1181100"/>
            <a:ext cx="8723948" cy="3812753"/>
          </a:xfrm>
        </p:spPr>
        <p:txBody>
          <a:bodyPr>
            <a:normAutofit/>
          </a:bodyPr>
          <a:lstStyle/>
          <a:p>
            <a:pPr marL="0" indent="0" fontAlgn="base">
              <a:spcBef>
                <a:spcPct val="30000"/>
              </a:spcBef>
              <a:spcAft>
                <a:spcPct val="0"/>
              </a:spcAft>
              <a:buNone/>
              <a:defRPr/>
            </a:pPr>
            <a:endParaRPr lang="en-US" sz="2400" dirty="0" smtClean="0">
              <a:latin typeface="Times New Roman" panose="02020603050405020304" pitchFamily="18" charset="0"/>
              <a:cs typeface="Times New Roman" panose="02020603050405020304" pitchFamily="18" charset="0"/>
            </a:endParaRPr>
          </a:p>
          <a:p>
            <a:pPr marL="0" indent="0" fontAlgn="base">
              <a:spcBef>
                <a:spcPct val="30000"/>
              </a:spcBef>
              <a:spcAft>
                <a:spcPct val="0"/>
              </a:spcAft>
              <a:buNone/>
              <a:defRPr/>
            </a:pPr>
            <a:r>
              <a:rPr lang="en-US" sz="2800" dirty="0" smtClean="0">
                <a:solidFill>
                  <a:srgbClr val="FFFFFF"/>
                </a:solidFill>
                <a:latin typeface="Times New Roman" panose="02020603050405020304" pitchFamily="18" charset="0"/>
                <a:cs typeface="Times New Roman" panose="02020603050405020304" pitchFamily="18" charset="0"/>
              </a:rPr>
              <a:t>Covered programs:</a:t>
            </a:r>
            <a:endParaRPr lang="en-US" sz="2800" dirty="0">
              <a:solidFill>
                <a:srgbClr val="FFFFFF"/>
              </a:solidFill>
              <a:latin typeface="Times New Roman" panose="02020603050405020304" pitchFamily="18" charset="0"/>
              <a:cs typeface="Times New Roman" panose="02020603050405020304" pitchFamily="18" charset="0"/>
            </a:endParaRPr>
          </a:p>
          <a:p>
            <a:pPr lvl="1" fontAlgn="base">
              <a:spcBef>
                <a:spcPct val="30000"/>
              </a:spcBef>
              <a:spcAft>
                <a:spcPct val="0"/>
              </a:spcAft>
              <a:defRPr/>
            </a:pPr>
            <a:r>
              <a:rPr lang="en-US" dirty="0" smtClean="0">
                <a:solidFill>
                  <a:srgbClr val="FFFFFF"/>
                </a:solidFill>
                <a:latin typeface="Times New Roman" panose="02020603050405020304" pitchFamily="18" charset="0"/>
                <a:cs typeface="Times New Roman" panose="02020603050405020304" pitchFamily="18" charset="0"/>
              </a:rPr>
              <a:t>Agricultural </a:t>
            </a:r>
            <a:r>
              <a:rPr lang="en-US" dirty="0">
                <a:solidFill>
                  <a:srgbClr val="FFFFFF"/>
                </a:solidFill>
                <a:latin typeface="Times New Roman" panose="02020603050405020304" pitchFamily="18" charset="0"/>
                <a:cs typeface="Times New Roman" panose="02020603050405020304" pitchFamily="18" charset="0"/>
              </a:rPr>
              <a:t>Conservation Easement Program (ACEP</a:t>
            </a:r>
            <a:r>
              <a:rPr lang="en-US" dirty="0" smtClean="0">
                <a:solidFill>
                  <a:srgbClr val="FFFFFF"/>
                </a:solidFill>
                <a:latin typeface="Times New Roman" panose="02020603050405020304" pitchFamily="18" charset="0"/>
                <a:cs typeface="Times New Roman" panose="02020603050405020304" pitchFamily="18" charset="0"/>
              </a:rPr>
              <a:t>)</a:t>
            </a:r>
          </a:p>
          <a:p>
            <a:pPr lvl="1" fontAlgn="base">
              <a:spcBef>
                <a:spcPct val="30000"/>
              </a:spcBef>
              <a:spcAft>
                <a:spcPct val="0"/>
              </a:spcAft>
              <a:defRPr/>
            </a:pPr>
            <a:r>
              <a:rPr lang="en-US" dirty="0" smtClean="0">
                <a:solidFill>
                  <a:srgbClr val="FFFFFF"/>
                </a:solidFill>
                <a:latin typeface="Times New Roman" panose="02020603050405020304" pitchFamily="18" charset="0"/>
                <a:cs typeface="Times New Roman" panose="02020603050405020304" pitchFamily="18" charset="0"/>
              </a:rPr>
              <a:t>Environmental </a:t>
            </a:r>
            <a:r>
              <a:rPr lang="en-US" dirty="0">
                <a:solidFill>
                  <a:srgbClr val="FFFFFF"/>
                </a:solidFill>
                <a:latin typeface="Times New Roman" panose="02020603050405020304" pitchFamily="18" charset="0"/>
                <a:cs typeface="Times New Roman" panose="02020603050405020304" pitchFamily="18" charset="0"/>
              </a:rPr>
              <a:t>Quality Incentives Program (</a:t>
            </a:r>
            <a:r>
              <a:rPr lang="en-US" dirty="0" smtClean="0">
                <a:solidFill>
                  <a:srgbClr val="FFFFFF"/>
                </a:solidFill>
                <a:latin typeface="Times New Roman" panose="02020603050405020304" pitchFamily="18" charset="0"/>
                <a:cs typeface="Times New Roman" panose="02020603050405020304" pitchFamily="18" charset="0"/>
              </a:rPr>
              <a:t>EQIP)</a:t>
            </a:r>
          </a:p>
          <a:p>
            <a:pPr lvl="1" fontAlgn="base">
              <a:spcBef>
                <a:spcPct val="30000"/>
              </a:spcBef>
              <a:spcAft>
                <a:spcPct val="0"/>
              </a:spcAft>
              <a:defRPr/>
            </a:pPr>
            <a:r>
              <a:rPr lang="en-US" dirty="0" smtClean="0">
                <a:solidFill>
                  <a:srgbClr val="FFFFFF"/>
                </a:solidFill>
                <a:latin typeface="Times New Roman" panose="02020603050405020304" pitchFamily="18" charset="0"/>
                <a:cs typeface="Times New Roman" panose="02020603050405020304" pitchFamily="18" charset="0"/>
              </a:rPr>
              <a:t>Conservation </a:t>
            </a:r>
            <a:r>
              <a:rPr lang="en-US" dirty="0">
                <a:solidFill>
                  <a:srgbClr val="FFFFFF"/>
                </a:solidFill>
                <a:latin typeface="Times New Roman" panose="02020603050405020304" pitchFamily="18" charset="0"/>
                <a:cs typeface="Times New Roman" panose="02020603050405020304" pitchFamily="18" charset="0"/>
              </a:rPr>
              <a:t>Stewardship Program (</a:t>
            </a:r>
            <a:r>
              <a:rPr lang="en-US" dirty="0" err="1" smtClean="0">
                <a:solidFill>
                  <a:srgbClr val="FFFFFF"/>
                </a:solidFill>
                <a:latin typeface="Times New Roman" panose="02020603050405020304" pitchFamily="18" charset="0"/>
                <a:cs typeface="Times New Roman" panose="02020603050405020304" pitchFamily="18" charset="0"/>
              </a:rPr>
              <a:t>CStP</a:t>
            </a:r>
            <a:r>
              <a:rPr lang="en-US" dirty="0" smtClean="0">
                <a:solidFill>
                  <a:srgbClr val="FFFFFF"/>
                </a:solidFill>
                <a:latin typeface="Times New Roman" panose="02020603050405020304" pitchFamily="18" charset="0"/>
                <a:cs typeface="Times New Roman" panose="02020603050405020304" pitchFamily="18" charset="0"/>
              </a:rPr>
              <a:t>)</a:t>
            </a:r>
          </a:p>
          <a:p>
            <a:pPr lvl="1" fontAlgn="base">
              <a:spcBef>
                <a:spcPct val="30000"/>
              </a:spcBef>
              <a:spcAft>
                <a:spcPct val="0"/>
              </a:spcAft>
              <a:defRPr/>
            </a:pPr>
            <a:r>
              <a:rPr lang="en-US" dirty="0" smtClean="0">
                <a:solidFill>
                  <a:srgbClr val="FFFFFF"/>
                </a:solidFill>
                <a:latin typeface="Times New Roman" panose="02020603050405020304" pitchFamily="18" charset="0"/>
                <a:cs typeface="Times New Roman" panose="02020603050405020304" pitchFamily="18" charset="0"/>
              </a:rPr>
              <a:t>Healthy </a:t>
            </a:r>
            <a:r>
              <a:rPr lang="en-US" dirty="0">
                <a:solidFill>
                  <a:srgbClr val="FFFFFF"/>
                </a:solidFill>
                <a:latin typeface="Times New Roman" panose="02020603050405020304" pitchFamily="18" charset="0"/>
                <a:cs typeface="Times New Roman" panose="02020603050405020304" pitchFamily="18" charset="0"/>
              </a:rPr>
              <a:t>Forests Reserve Program (HFRP)</a:t>
            </a:r>
          </a:p>
          <a:p>
            <a:pPr fontAlgn="base">
              <a:spcBef>
                <a:spcPct val="30000"/>
              </a:spcBef>
              <a:spcAft>
                <a:spcPct val="0"/>
              </a:spcAft>
              <a:defRPr/>
            </a:pP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B40D58C-2C5C-441F-ACAD-DE077D46E1F1}" type="slidenum">
              <a:rPr lang="en-US" b="1" smtClean="0">
                <a:solidFill>
                  <a:schemeClr val="bg1"/>
                </a:solidFill>
                <a:effectLst/>
              </a:rPr>
              <a:pPr/>
              <a:t>17</a:t>
            </a:fld>
            <a:endParaRPr lang="en-US" b="1" dirty="0">
              <a:solidFill>
                <a:schemeClr val="bg1"/>
              </a:solidFill>
              <a:effectLst/>
            </a:endParaRPr>
          </a:p>
        </p:txBody>
      </p:sp>
      <p:sp>
        <p:nvSpPr>
          <p:cNvPr id="10" name="Content Placeholder 2"/>
          <p:cNvSpPr txBox="1">
            <a:spLocks/>
          </p:cNvSpPr>
          <p:nvPr/>
        </p:nvSpPr>
        <p:spPr>
          <a:xfrm>
            <a:off x="274637" y="609600"/>
            <a:ext cx="92202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yriad Pro"/>
                <a:ea typeface="+mn-ea"/>
                <a:cs typeface="Myriad Pro"/>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yriad Pro"/>
                <a:ea typeface="+mn-ea"/>
                <a:cs typeface="Myriad Pro"/>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yriad Pro"/>
                <a:ea typeface="+mn-ea"/>
                <a:cs typeface="Myriad Pro"/>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a:ea typeface="+mn-ea"/>
                <a:cs typeface="Myriad Pro"/>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a:ea typeface="+mn-ea"/>
                <a:cs typeface="Myriad Pro"/>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Clr>
                <a:schemeClr val="accent3">
                  <a:lumMod val="60000"/>
                  <a:lumOff val="40000"/>
                </a:schemeClr>
              </a:buClr>
              <a:buSzPct val="101000"/>
              <a:buFont typeface="Arial" panose="020B0604020202020204" pitchFamily="34" charset="0"/>
              <a:buNone/>
            </a:pPr>
            <a:r>
              <a:rPr lang="en-US" sz="3600" b="1" dirty="0" smtClean="0">
                <a:latin typeface="Arial Black" panose="020B0A04020102020204" pitchFamily="34" charset="0"/>
                <a:cs typeface="Arial" panose="020B0604020202020204" pitchFamily="34" charset="0"/>
              </a:rPr>
              <a:t>RCPP</a:t>
            </a:r>
            <a:endParaRPr lang="en-US" sz="36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256076800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Placeholder 16"/>
          <p:cNvSpPr>
            <a:spLocks noGrp="1"/>
          </p:cNvSpPr>
          <p:nvPr>
            <p:ph idx="1"/>
          </p:nvPr>
        </p:nvSpPr>
        <p:spPr>
          <a:xfrm>
            <a:off x="522763" y="1181100"/>
            <a:ext cx="8723948" cy="3812753"/>
          </a:xfrm>
        </p:spPr>
        <p:txBody>
          <a:bodyPr>
            <a:normAutofit lnSpcReduction="10000"/>
          </a:bodyPr>
          <a:lstStyle/>
          <a:p>
            <a:pPr marL="457200" lvl="1" indent="0" fontAlgn="base">
              <a:spcBef>
                <a:spcPct val="30000"/>
              </a:spcBef>
              <a:spcAft>
                <a:spcPct val="0"/>
              </a:spcAft>
              <a:buNone/>
              <a:defRPr/>
            </a:pPr>
            <a:endParaRPr lang="en-US" sz="2400" dirty="0" smtClean="0">
              <a:solidFill>
                <a:schemeClr val="tx1"/>
              </a:solidFill>
              <a:latin typeface="Times New Roman" panose="02020603050405020304" pitchFamily="18" charset="0"/>
              <a:cs typeface="Times New Roman" panose="02020603050405020304" pitchFamily="18" charset="0"/>
            </a:endParaRPr>
          </a:p>
          <a:p>
            <a:pPr marL="457200" lvl="1" indent="0" fontAlgn="base">
              <a:spcBef>
                <a:spcPct val="30000"/>
              </a:spcBef>
              <a:spcAft>
                <a:spcPct val="0"/>
              </a:spcAft>
              <a:buNone/>
              <a:defRPr/>
            </a:pPr>
            <a:r>
              <a:rPr lang="en-US" sz="3300" dirty="0" smtClean="0">
                <a:solidFill>
                  <a:srgbClr val="FFFFFF"/>
                </a:solidFill>
                <a:latin typeface="Times New Roman" panose="02020603050405020304" pitchFamily="18" charset="0"/>
                <a:cs typeface="Times New Roman" panose="02020603050405020304" pitchFamily="18" charset="0"/>
              </a:rPr>
              <a:t>Available Funding</a:t>
            </a:r>
          </a:p>
          <a:p>
            <a:pPr lvl="2" fontAlgn="base">
              <a:spcBef>
                <a:spcPct val="30000"/>
              </a:spcBef>
              <a:spcAft>
                <a:spcPct val="0"/>
              </a:spcAft>
              <a:defRPr/>
            </a:pPr>
            <a:r>
              <a:rPr lang="en-US" sz="3300" dirty="0" smtClean="0">
                <a:solidFill>
                  <a:srgbClr val="FFFFFF"/>
                </a:solidFill>
                <a:latin typeface="Times New Roman" panose="02020603050405020304" pitchFamily="18" charset="0"/>
                <a:cs typeface="Times New Roman" panose="02020603050405020304" pitchFamily="18" charset="0"/>
              </a:rPr>
              <a:t>$100 </a:t>
            </a:r>
            <a:r>
              <a:rPr lang="en-US" sz="3300" dirty="0">
                <a:solidFill>
                  <a:srgbClr val="FFFFFF"/>
                </a:solidFill>
                <a:latin typeface="Times New Roman" panose="02020603050405020304" pitchFamily="18" charset="0"/>
                <a:cs typeface="Times New Roman" panose="02020603050405020304" pitchFamily="18" charset="0"/>
              </a:rPr>
              <a:t>Million </a:t>
            </a:r>
            <a:r>
              <a:rPr lang="en-US" sz="3300" dirty="0" smtClean="0">
                <a:solidFill>
                  <a:srgbClr val="FFFFFF"/>
                </a:solidFill>
                <a:latin typeface="Times New Roman" panose="02020603050405020304" pitchFamily="18" charset="0"/>
                <a:cs typeface="Times New Roman" panose="02020603050405020304" pitchFamily="18" charset="0"/>
              </a:rPr>
              <a:t>of Direct RCPP funding each </a:t>
            </a:r>
            <a:r>
              <a:rPr lang="en-US" sz="3300" dirty="0">
                <a:solidFill>
                  <a:srgbClr val="FFFFFF"/>
                </a:solidFill>
                <a:latin typeface="Times New Roman" panose="02020603050405020304" pitchFamily="18" charset="0"/>
                <a:cs typeface="Times New Roman" panose="02020603050405020304" pitchFamily="18" charset="0"/>
              </a:rPr>
              <a:t>year </a:t>
            </a:r>
          </a:p>
          <a:p>
            <a:pPr lvl="2" fontAlgn="base">
              <a:spcBef>
                <a:spcPct val="30000"/>
              </a:spcBef>
              <a:spcAft>
                <a:spcPct val="0"/>
              </a:spcAft>
              <a:defRPr/>
            </a:pPr>
            <a:r>
              <a:rPr lang="en-US" sz="3300" dirty="0" smtClean="0">
                <a:solidFill>
                  <a:srgbClr val="FFFFFF"/>
                </a:solidFill>
                <a:latin typeface="Times New Roman" panose="02020603050405020304" pitchFamily="18" charset="0"/>
                <a:cs typeface="Times New Roman" panose="02020603050405020304" pitchFamily="18" charset="0"/>
              </a:rPr>
              <a:t>7</a:t>
            </a:r>
            <a:r>
              <a:rPr lang="en-US" sz="3300" dirty="0">
                <a:solidFill>
                  <a:srgbClr val="FFFFFF"/>
                </a:solidFill>
                <a:latin typeface="Times New Roman" panose="02020603050405020304" pitchFamily="18" charset="0"/>
                <a:cs typeface="Times New Roman" panose="02020603050405020304" pitchFamily="18" charset="0"/>
              </a:rPr>
              <a:t>% of funds from the four covered programs </a:t>
            </a:r>
            <a:r>
              <a:rPr lang="en-US" sz="3300" dirty="0" smtClean="0">
                <a:solidFill>
                  <a:srgbClr val="FFFFFF"/>
                </a:solidFill>
                <a:latin typeface="Times New Roman" panose="02020603050405020304" pitchFamily="18" charset="0"/>
                <a:cs typeface="Times New Roman" panose="02020603050405020304" pitchFamily="18" charset="0"/>
              </a:rPr>
              <a:t>(ACEP, </a:t>
            </a:r>
            <a:r>
              <a:rPr lang="en-US" sz="3300" dirty="0" err="1" smtClean="0">
                <a:solidFill>
                  <a:srgbClr val="FFFFFF"/>
                </a:solidFill>
                <a:latin typeface="Times New Roman" panose="02020603050405020304" pitchFamily="18" charset="0"/>
                <a:cs typeface="Times New Roman" panose="02020603050405020304" pitchFamily="18" charset="0"/>
              </a:rPr>
              <a:t>CStP</a:t>
            </a:r>
            <a:r>
              <a:rPr lang="en-US" sz="3300" dirty="0" smtClean="0">
                <a:solidFill>
                  <a:srgbClr val="FFFFFF"/>
                </a:solidFill>
                <a:latin typeface="Times New Roman" panose="02020603050405020304" pitchFamily="18" charset="0"/>
                <a:cs typeface="Times New Roman" panose="02020603050405020304" pitchFamily="18" charset="0"/>
              </a:rPr>
              <a:t>, EQIP, HFRP) reserved annually through April 1st</a:t>
            </a:r>
            <a:endParaRPr lang="en-US" sz="3300" dirty="0">
              <a:solidFill>
                <a:srgbClr val="FFFFFF"/>
              </a:solidFill>
              <a:latin typeface="Times New Roman" panose="02020603050405020304" pitchFamily="18" charset="0"/>
              <a:cs typeface="Times New Roman" panose="02020603050405020304" pitchFamily="18" charset="0"/>
            </a:endParaRPr>
          </a:p>
          <a:p>
            <a:pPr lvl="2" fontAlgn="base">
              <a:spcBef>
                <a:spcPct val="30000"/>
              </a:spcBef>
              <a:spcAft>
                <a:spcPct val="0"/>
              </a:spcAft>
              <a:defRPr/>
            </a:pPr>
            <a:endParaRPr lang="en-US" sz="3300" dirty="0">
              <a:solidFill>
                <a:schemeClr val="tx1"/>
              </a:solidFill>
              <a:latin typeface="Times New Roman" panose="02020603050405020304" pitchFamily="18" charset="0"/>
              <a:cs typeface="Times New Roman" panose="02020603050405020304" pitchFamily="18" charset="0"/>
            </a:endParaRPr>
          </a:p>
          <a:p>
            <a:pPr fontAlgn="base">
              <a:spcBef>
                <a:spcPct val="30000"/>
              </a:spcBef>
              <a:spcAft>
                <a:spcPct val="0"/>
              </a:spcAft>
              <a:defRPr/>
            </a:pP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B40D58C-2C5C-441F-ACAD-DE077D46E1F1}" type="slidenum">
              <a:rPr lang="en-US" b="1" smtClean="0">
                <a:solidFill>
                  <a:schemeClr val="bg1"/>
                </a:solidFill>
                <a:effectLst/>
              </a:rPr>
              <a:pPr/>
              <a:t>18</a:t>
            </a:fld>
            <a:endParaRPr lang="en-US" b="1" dirty="0">
              <a:solidFill>
                <a:schemeClr val="bg1"/>
              </a:solidFill>
              <a:effectLst/>
            </a:endParaRPr>
          </a:p>
        </p:txBody>
      </p:sp>
      <p:sp>
        <p:nvSpPr>
          <p:cNvPr id="10" name="Content Placeholder 2"/>
          <p:cNvSpPr txBox="1">
            <a:spLocks/>
          </p:cNvSpPr>
          <p:nvPr/>
        </p:nvSpPr>
        <p:spPr>
          <a:xfrm>
            <a:off x="274637" y="609600"/>
            <a:ext cx="92202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yriad Pro"/>
                <a:ea typeface="+mn-ea"/>
                <a:cs typeface="Myriad Pro"/>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yriad Pro"/>
                <a:ea typeface="+mn-ea"/>
                <a:cs typeface="Myriad Pro"/>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yriad Pro"/>
                <a:ea typeface="+mn-ea"/>
                <a:cs typeface="Myriad Pro"/>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a:ea typeface="+mn-ea"/>
                <a:cs typeface="Myriad Pro"/>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a:ea typeface="+mn-ea"/>
                <a:cs typeface="Myriad Pro"/>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Clr>
                <a:schemeClr val="accent3">
                  <a:lumMod val="60000"/>
                  <a:lumOff val="40000"/>
                </a:schemeClr>
              </a:buClr>
              <a:buSzPct val="101000"/>
              <a:buFont typeface="Arial" panose="020B0604020202020204" pitchFamily="34" charset="0"/>
              <a:buNone/>
            </a:pPr>
            <a:r>
              <a:rPr lang="en-US" sz="3600" b="1" smtClean="0">
                <a:latin typeface="Arial Black" panose="020B0A04020102020204" pitchFamily="34" charset="0"/>
                <a:cs typeface="Arial" panose="020B0604020202020204" pitchFamily="34" charset="0"/>
              </a:rPr>
              <a:t>RCPP Funding</a:t>
            </a:r>
            <a:endParaRPr lang="en-US" sz="36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164093162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Placeholder 16"/>
          <p:cNvSpPr>
            <a:spLocks noGrp="1"/>
          </p:cNvSpPr>
          <p:nvPr>
            <p:ph idx="1"/>
          </p:nvPr>
        </p:nvSpPr>
        <p:spPr>
          <a:xfrm>
            <a:off x="522763" y="1524000"/>
            <a:ext cx="8723948" cy="3812753"/>
          </a:xfrm>
        </p:spPr>
        <p:txBody>
          <a:bodyPr>
            <a:normAutofit/>
          </a:bodyPr>
          <a:lstStyle/>
          <a:p>
            <a:pPr marL="0" indent="0" fontAlgn="base">
              <a:spcBef>
                <a:spcPct val="30000"/>
              </a:spcBef>
              <a:spcAft>
                <a:spcPct val="0"/>
              </a:spcAft>
              <a:buNone/>
              <a:defRPr/>
            </a:pPr>
            <a:endParaRPr lang="en-US" sz="2400" dirty="0" smtClean="0">
              <a:latin typeface="Times New Roman" panose="02020603050405020304" pitchFamily="18" charset="0"/>
              <a:cs typeface="Times New Roman" panose="02020603050405020304" pitchFamily="18" charset="0"/>
            </a:endParaRPr>
          </a:p>
          <a:p>
            <a:pPr marL="0" indent="0" fontAlgn="base">
              <a:spcBef>
                <a:spcPct val="30000"/>
              </a:spcBef>
              <a:spcAft>
                <a:spcPct val="0"/>
              </a:spcAft>
              <a:buNone/>
              <a:defRPr/>
            </a:pPr>
            <a:r>
              <a:rPr lang="en-US" dirty="0">
                <a:solidFill>
                  <a:srgbClr val="FFFFFF"/>
                </a:solidFill>
                <a:latin typeface="Times New Roman" panose="02020603050405020304" pitchFamily="18" charset="0"/>
                <a:cs typeface="Times New Roman" panose="02020603050405020304" pitchFamily="18" charset="0"/>
              </a:rPr>
              <a:t>Funding Allocation</a:t>
            </a:r>
          </a:p>
          <a:p>
            <a:pPr lvl="1" fontAlgn="base">
              <a:spcBef>
                <a:spcPct val="30000"/>
              </a:spcBef>
              <a:spcAft>
                <a:spcPct val="0"/>
              </a:spcAft>
              <a:defRPr/>
            </a:pPr>
            <a:r>
              <a:rPr lang="en-US" sz="3200" dirty="0" smtClean="0">
                <a:solidFill>
                  <a:srgbClr val="FFFFFF"/>
                </a:solidFill>
                <a:latin typeface="Times New Roman" panose="02020603050405020304" pitchFamily="18" charset="0"/>
                <a:cs typeface="Times New Roman" panose="02020603050405020304" pitchFamily="18" charset="0"/>
              </a:rPr>
              <a:t>25</a:t>
            </a:r>
            <a:r>
              <a:rPr lang="en-US" sz="3200" dirty="0">
                <a:solidFill>
                  <a:srgbClr val="FFFFFF"/>
                </a:solidFill>
                <a:latin typeface="Times New Roman" panose="02020603050405020304" pitchFamily="18" charset="0"/>
                <a:cs typeface="Times New Roman" panose="02020603050405020304" pitchFamily="18" charset="0"/>
              </a:rPr>
              <a:t>% for </a:t>
            </a:r>
            <a:r>
              <a:rPr lang="en-US" sz="3200" dirty="0" smtClean="0">
                <a:solidFill>
                  <a:srgbClr val="FFFFFF"/>
                </a:solidFill>
                <a:latin typeface="Times New Roman" panose="02020603050405020304" pitchFamily="18" charset="0"/>
                <a:cs typeface="Times New Roman" panose="02020603050405020304" pitchFamily="18" charset="0"/>
              </a:rPr>
              <a:t>State Projects</a:t>
            </a:r>
          </a:p>
          <a:p>
            <a:pPr lvl="1" fontAlgn="base">
              <a:spcBef>
                <a:spcPct val="30000"/>
              </a:spcBef>
              <a:spcAft>
                <a:spcPct val="0"/>
              </a:spcAft>
              <a:defRPr/>
            </a:pPr>
            <a:r>
              <a:rPr lang="en-US" sz="3200" dirty="0" smtClean="0">
                <a:solidFill>
                  <a:srgbClr val="FFFFFF"/>
                </a:solidFill>
                <a:latin typeface="Times New Roman" panose="02020603050405020304" pitchFamily="18" charset="0"/>
                <a:cs typeface="Times New Roman" panose="02020603050405020304" pitchFamily="18" charset="0"/>
              </a:rPr>
              <a:t>40</a:t>
            </a:r>
            <a:r>
              <a:rPr lang="en-US" sz="3200" dirty="0">
                <a:solidFill>
                  <a:srgbClr val="FFFFFF"/>
                </a:solidFill>
                <a:latin typeface="Times New Roman" panose="02020603050405020304" pitchFamily="18" charset="0"/>
                <a:cs typeface="Times New Roman" panose="02020603050405020304" pitchFamily="18" charset="0"/>
              </a:rPr>
              <a:t>% for </a:t>
            </a:r>
            <a:r>
              <a:rPr lang="en-US" sz="3200" dirty="0" smtClean="0">
                <a:solidFill>
                  <a:srgbClr val="FFFFFF"/>
                </a:solidFill>
                <a:latin typeface="Times New Roman" panose="02020603050405020304" pitchFamily="18" charset="0"/>
                <a:cs typeface="Times New Roman" panose="02020603050405020304" pitchFamily="18" charset="0"/>
              </a:rPr>
              <a:t>National Projects</a:t>
            </a:r>
          </a:p>
          <a:p>
            <a:pPr lvl="1" fontAlgn="base">
              <a:spcBef>
                <a:spcPct val="30000"/>
              </a:spcBef>
              <a:spcAft>
                <a:spcPct val="0"/>
              </a:spcAft>
              <a:defRPr/>
            </a:pPr>
            <a:r>
              <a:rPr lang="en-US" sz="3200" dirty="0" smtClean="0">
                <a:solidFill>
                  <a:srgbClr val="FFFFFF"/>
                </a:solidFill>
                <a:latin typeface="Times New Roman" panose="02020603050405020304" pitchFamily="18" charset="0"/>
                <a:cs typeface="Times New Roman" panose="02020603050405020304" pitchFamily="18" charset="0"/>
              </a:rPr>
              <a:t>35</a:t>
            </a:r>
            <a:r>
              <a:rPr lang="en-US" sz="3200" dirty="0">
                <a:solidFill>
                  <a:srgbClr val="FFFFFF"/>
                </a:solidFill>
                <a:latin typeface="Times New Roman" panose="02020603050405020304" pitchFamily="18" charset="0"/>
                <a:cs typeface="Times New Roman" panose="02020603050405020304" pitchFamily="18" charset="0"/>
              </a:rPr>
              <a:t>% for </a:t>
            </a:r>
            <a:r>
              <a:rPr lang="en-US" sz="3200" dirty="0" smtClean="0">
                <a:solidFill>
                  <a:srgbClr val="FFFFFF"/>
                </a:solidFill>
                <a:latin typeface="Times New Roman" panose="02020603050405020304" pitchFamily="18" charset="0"/>
                <a:cs typeface="Times New Roman" panose="02020603050405020304" pitchFamily="18" charset="0"/>
              </a:rPr>
              <a:t>Projects </a:t>
            </a:r>
            <a:r>
              <a:rPr lang="en-US" sz="3200" dirty="0">
                <a:solidFill>
                  <a:srgbClr val="FFFFFF"/>
                </a:solidFill>
                <a:latin typeface="Times New Roman" panose="02020603050405020304" pitchFamily="18" charset="0"/>
                <a:cs typeface="Times New Roman" panose="02020603050405020304" pitchFamily="18" charset="0"/>
              </a:rPr>
              <a:t>in </a:t>
            </a:r>
            <a:r>
              <a:rPr lang="en-US" sz="3200" dirty="0" smtClean="0">
                <a:solidFill>
                  <a:srgbClr val="FFFFFF"/>
                </a:solidFill>
                <a:latin typeface="Times New Roman" panose="02020603050405020304" pitchFamily="18" charset="0"/>
                <a:cs typeface="Times New Roman" panose="02020603050405020304" pitchFamily="18" charset="0"/>
              </a:rPr>
              <a:t>Critical Conservation Areas</a:t>
            </a:r>
            <a:endParaRPr lang="en-US" sz="3200" dirty="0">
              <a:solidFill>
                <a:srgbClr val="FFFFFF"/>
              </a:solidFill>
              <a:latin typeface="Times New Roman" panose="02020603050405020304" pitchFamily="18" charset="0"/>
              <a:cs typeface="Times New Roman" panose="02020603050405020304" pitchFamily="18" charset="0"/>
            </a:endParaRPr>
          </a:p>
          <a:p>
            <a:pPr marL="0" indent="0" fontAlgn="base">
              <a:spcBef>
                <a:spcPct val="30000"/>
              </a:spcBef>
              <a:spcAft>
                <a:spcPct val="0"/>
              </a:spcAft>
              <a:buNone/>
              <a:defRPr/>
            </a:pPr>
            <a:endParaRPr lang="en-US" sz="2400" dirty="0" smtClean="0">
              <a:latin typeface="Times New Roman" panose="02020603050405020304" pitchFamily="18" charset="0"/>
              <a:cs typeface="Times New Roman" panose="02020603050405020304" pitchFamily="18" charset="0"/>
            </a:endParaRPr>
          </a:p>
          <a:p>
            <a:pPr fontAlgn="base">
              <a:spcBef>
                <a:spcPct val="30000"/>
              </a:spcBef>
              <a:spcAft>
                <a:spcPct val="0"/>
              </a:spcAft>
              <a:defRPr/>
            </a:pP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B40D58C-2C5C-441F-ACAD-DE077D46E1F1}" type="slidenum">
              <a:rPr lang="en-US" b="1" smtClean="0">
                <a:solidFill>
                  <a:schemeClr val="bg1"/>
                </a:solidFill>
                <a:effectLst/>
              </a:rPr>
              <a:pPr/>
              <a:t>19</a:t>
            </a:fld>
            <a:endParaRPr lang="en-US" b="1" dirty="0">
              <a:solidFill>
                <a:schemeClr val="bg1"/>
              </a:solidFill>
              <a:effectLst/>
            </a:endParaRPr>
          </a:p>
        </p:txBody>
      </p:sp>
      <p:sp>
        <p:nvSpPr>
          <p:cNvPr id="10" name="Content Placeholder 2"/>
          <p:cNvSpPr txBox="1">
            <a:spLocks/>
          </p:cNvSpPr>
          <p:nvPr/>
        </p:nvSpPr>
        <p:spPr>
          <a:xfrm>
            <a:off x="274637" y="762000"/>
            <a:ext cx="92202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yriad Pro"/>
                <a:ea typeface="+mn-ea"/>
                <a:cs typeface="Myriad Pro"/>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yriad Pro"/>
                <a:ea typeface="+mn-ea"/>
                <a:cs typeface="Myriad Pro"/>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yriad Pro"/>
                <a:ea typeface="+mn-ea"/>
                <a:cs typeface="Myriad Pro"/>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a:ea typeface="+mn-ea"/>
                <a:cs typeface="Myriad Pro"/>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a:ea typeface="+mn-ea"/>
                <a:cs typeface="Myriad Pro"/>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Clr>
                <a:schemeClr val="accent3">
                  <a:lumMod val="60000"/>
                  <a:lumOff val="40000"/>
                </a:schemeClr>
              </a:buClr>
              <a:buSzPct val="101000"/>
              <a:buFont typeface="Arial" panose="020B0604020202020204" pitchFamily="34" charset="0"/>
              <a:buNone/>
            </a:pPr>
            <a:r>
              <a:rPr lang="en-US" sz="3600" b="1" dirty="0" smtClean="0">
                <a:latin typeface="Arial Black" panose="020B0A04020102020204" pitchFamily="34" charset="0"/>
                <a:cs typeface="Arial" panose="020B0604020202020204" pitchFamily="34" charset="0"/>
              </a:rPr>
              <a:t>RCPP Funding</a:t>
            </a:r>
            <a:endParaRPr lang="en-US" sz="36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665077099"/>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32729" y="457200"/>
            <a:ext cx="8723948" cy="1066800"/>
          </a:xfrm>
        </p:spPr>
        <p:txBody>
          <a:bodyPr/>
          <a:lstStyle/>
          <a:p>
            <a:r>
              <a:rPr lang="en-US" dirty="0" smtClean="0"/>
              <a:t>Conservation Compliance</a:t>
            </a:r>
            <a:endParaRPr lang="en-US" dirty="0"/>
          </a:p>
        </p:txBody>
      </p:sp>
      <p:sp>
        <p:nvSpPr>
          <p:cNvPr id="3" name="Slide Number Placeholder 2"/>
          <p:cNvSpPr>
            <a:spLocks noGrp="1"/>
          </p:cNvSpPr>
          <p:nvPr>
            <p:ph type="sldNum" sz="quarter" idx="12"/>
          </p:nvPr>
        </p:nvSpPr>
        <p:spPr/>
        <p:txBody>
          <a:bodyPr/>
          <a:lstStyle/>
          <a:p>
            <a:fld id="{D30A94FE-DECF-4678-AA47-ED3F95A1529D}" type="slidenum">
              <a:rPr lang="en-US" smtClean="0">
                <a:solidFill>
                  <a:prstClr val="black">
                    <a:tint val="75000"/>
                  </a:prstClr>
                </a:solidFill>
              </a:rPr>
              <a:pPr/>
              <a:t>2</a:t>
            </a:fld>
            <a:endParaRPr lang="en-US" dirty="0">
              <a:solidFill>
                <a:prstClr val="black">
                  <a:tint val="75000"/>
                </a:prstClr>
              </a:solidFill>
            </a:endParaRPr>
          </a:p>
        </p:txBody>
      </p:sp>
      <p:sp>
        <p:nvSpPr>
          <p:cNvPr id="4" name="TextBox 3"/>
          <p:cNvSpPr txBox="1"/>
          <p:nvPr/>
        </p:nvSpPr>
        <p:spPr>
          <a:xfrm>
            <a:off x="603703" y="1752600"/>
            <a:ext cx="8382000" cy="5262979"/>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rgbClr val="EEECE1"/>
                </a:solidFill>
              </a:rPr>
              <a:t>“Recoupling” federal crop insurance premium support benefits to HEL and wetland conservation compliance requirements (Sod Buster and Swamp Buster)</a:t>
            </a:r>
            <a:br>
              <a:rPr lang="en-US" sz="2400" dirty="0" smtClean="0">
                <a:solidFill>
                  <a:srgbClr val="EEECE1"/>
                </a:solidFill>
              </a:rPr>
            </a:br>
            <a:endParaRPr lang="en-US" sz="2400" dirty="0" smtClean="0">
              <a:solidFill>
                <a:srgbClr val="EEECE1"/>
              </a:solidFill>
            </a:endParaRPr>
          </a:p>
          <a:p>
            <a:endParaRPr lang="en-US" sz="2400" dirty="0" smtClean="0">
              <a:solidFill>
                <a:srgbClr val="EEECE1"/>
              </a:solidFill>
            </a:endParaRPr>
          </a:p>
          <a:p>
            <a:pPr marL="285750" indent="-285750">
              <a:buClr>
                <a:srgbClr val="FFFFFF"/>
              </a:buClr>
              <a:buFont typeface="Arial" panose="020B0604020202020204" pitchFamily="34" charset="0"/>
              <a:buChar char="•"/>
            </a:pPr>
            <a:r>
              <a:rPr lang="en-US" sz="2400" dirty="0" smtClean="0">
                <a:solidFill>
                  <a:srgbClr val="FFFFFF"/>
                </a:solidFill>
                <a:latin typeface="Arial" panose="020B0604020202020204" pitchFamily="34" charset="0"/>
                <a:cs typeface="Arial" panose="020B0604020202020204" pitchFamily="34" charset="0"/>
              </a:rPr>
              <a:t>Mandated </a:t>
            </a:r>
            <a:r>
              <a:rPr lang="en-US" sz="2400" dirty="0">
                <a:solidFill>
                  <a:srgbClr val="FFFFFF"/>
                </a:solidFill>
                <a:latin typeface="Arial" panose="020B0604020202020204" pitchFamily="34" charset="0"/>
                <a:cs typeface="Arial" panose="020B0604020202020204" pitchFamily="34" charset="0"/>
              </a:rPr>
              <a:t>USDA-assisted wetland mitigation banking </a:t>
            </a:r>
            <a:r>
              <a:rPr lang="en-US" sz="2400" dirty="0" smtClean="0">
                <a:solidFill>
                  <a:srgbClr val="FFFFFF"/>
                </a:solidFill>
                <a:latin typeface="Arial" panose="020B0604020202020204" pitchFamily="34" charset="0"/>
                <a:cs typeface="Arial" panose="020B0604020202020204" pitchFamily="34" charset="0"/>
              </a:rPr>
              <a:t>program</a:t>
            </a:r>
          </a:p>
          <a:p>
            <a:pPr marL="285750" indent="-285750">
              <a:buClr>
                <a:srgbClr val="FFFFFF"/>
              </a:buClr>
              <a:buFont typeface="Arial" panose="020B0604020202020204" pitchFamily="34" charset="0"/>
              <a:buChar char="•"/>
            </a:pPr>
            <a:endParaRPr lang="en-US" sz="2400" b="1" dirty="0">
              <a:solidFill>
                <a:srgbClr val="FFFFFF"/>
              </a:solidFill>
              <a:latin typeface="Arial" panose="020B0604020202020204" pitchFamily="34" charset="0"/>
              <a:cs typeface="Arial" panose="020B0604020202020204" pitchFamily="34" charset="0"/>
            </a:endParaRPr>
          </a:p>
          <a:p>
            <a:pPr marL="285750" indent="-285750">
              <a:buClr>
                <a:srgbClr val="FFFFFF"/>
              </a:buClr>
              <a:buFont typeface="Arial" panose="020B0604020202020204" pitchFamily="34" charset="0"/>
              <a:buChar char="•"/>
            </a:pPr>
            <a:r>
              <a:rPr lang="en-US" sz="2400" dirty="0">
                <a:solidFill>
                  <a:srgbClr val="EEECE1"/>
                </a:solidFill>
                <a:latin typeface="Arial" panose="020B0604020202020204" pitchFamily="34" charset="0"/>
                <a:cs typeface="Arial" panose="020B0604020202020204" pitchFamily="34" charset="0"/>
              </a:rPr>
              <a:t>N</a:t>
            </a:r>
            <a:r>
              <a:rPr lang="en-US" sz="2400" dirty="0" smtClean="0">
                <a:solidFill>
                  <a:srgbClr val="EEECE1"/>
                </a:solidFill>
                <a:latin typeface="Arial" panose="020B0604020202020204" pitchFamily="34" charset="0"/>
                <a:cs typeface="Arial" panose="020B0604020202020204" pitchFamily="34" charset="0"/>
              </a:rPr>
              <a:t>ew </a:t>
            </a:r>
            <a:r>
              <a:rPr lang="en-US" sz="2400" dirty="0">
                <a:solidFill>
                  <a:srgbClr val="EEECE1"/>
                </a:solidFill>
                <a:latin typeface="Arial" panose="020B0604020202020204" pitchFamily="34" charset="0"/>
                <a:cs typeface="Arial" panose="020B0604020202020204" pitchFamily="34" charset="0"/>
              </a:rPr>
              <a:t>provisions apply solely to “crop insurance only” participants</a:t>
            </a:r>
          </a:p>
          <a:p>
            <a:pPr lvl="1"/>
            <a:r>
              <a:rPr lang="en-US" sz="2000" dirty="0" smtClean="0">
                <a:solidFill>
                  <a:srgbClr val="EEECE1"/>
                </a:solidFill>
              </a:rPr>
              <a:t/>
            </a:r>
            <a:br>
              <a:rPr lang="en-US" sz="2000" dirty="0" smtClean="0">
                <a:solidFill>
                  <a:srgbClr val="EEECE1"/>
                </a:solidFill>
              </a:rPr>
            </a:br>
            <a:endParaRPr lang="en-US" sz="2000" dirty="0" smtClean="0">
              <a:solidFill>
                <a:srgbClr val="EEECE1"/>
              </a:solidFill>
            </a:endParaRPr>
          </a:p>
          <a:p>
            <a:pPr marL="285750" indent="-285750">
              <a:buFont typeface="Arial" panose="020B0604020202020204" pitchFamily="34" charset="0"/>
              <a:buChar char="•"/>
            </a:pPr>
            <a:endParaRPr lang="en-US" sz="2000" dirty="0" smtClean="0">
              <a:solidFill>
                <a:srgbClr val="EEECE1"/>
              </a:solidFill>
            </a:endParaRPr>
          </a:p>
          <a:p>
            <a:r>
              <a:rPr lang="en-US" dirty="0" smtClean="0">
                <a:solidFill>
                  <a:prstClr val="black"/>
                </a:solidFill>
              </a:rPr>
              <a:t>.</a:t>
            </a:r>
          </a:p>
          <a:p>
            <a:pPr marL="285750" indent="-285750">
              <a:buFont typeface="Arial" panose="020B0604020202020204" pitchFamily="34" charset="0"/>
              <a:buChar char="•"/>
            </a:pPr>
            <a:endParaRPr lang="en-US" dirty="0" smtClean="0">
              <a:solidFill>
                <a:prstClr val="black"/>
              </a:solidFill>
            </a:endParaRPr>
          </a:p>
        </p:txBody>
      </p:sp>
    </p:spTree>
    <p:extLst>
      <p:ext uri="{BB962C8B-B14F-4D97-AF65-F5344CB8AC3E}">
        <p14:creationId xmlns:p14="http://schemas.microsoft.com/office/powerpoint/2010/main" xmlns="" val="39770520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Placeholder 16"/>
          <p:cNvSpPr>
            <a:spLocks noGrp="1"/>
          </p:cNvSpPr>
          <p:nvPr>
            <p:ph idx="1"/>
          </p:nvPr>
        </p:nvSpPr>
        <p:spPr>
          <a:xfrm>
            <a:off x="522763" y="1181100"/>
            <a:ext cx="8723948" cy="3812753"/>
          </a:xfrm>
        </p:spPr>
        <p:txBody>
          <a:bodyPr>
            <a:normAutofit lnSpcReduction="10000"/>
          </a:bodyPr>
          <a:lstStyle/>
          <a:p>
            <a:pPr marL="0" indent="0" algn="ctr" fontAlgn="base">
              <a:spcBef>
                <a:spcPct val="30000"/>
              </a:spcBef>
              <a:spcAft>
                <a:spcPct val="0"/>
              </a:spcAft>
              <a:buNone/>
              <a:defRPr/>
            </a:pPr>
            <a:r>
              <a:rPr lang="en-US" sz="4400" dirty="0" smtClean="0">
                <a:solidFill>
                  <a:srgbClr val="FFFF00"/>
                </a:solidFill>
                <a:latin typeface="Times New Roman" panose="02020603050405020304" pitchFamily="18" charset="0"/>
                <a:cs typeface="Times New Roman" panose="02020603050405020304" pitchFamily="18" charset="0"/>
              </a:rPr>
              <a:t>Critical Conservation Areas  </a:t>
            </a:r>
          </a:p>
          <a:p>
            <a:pPr fontAlgn="base">
              <a:spcBef>
                <a:spcPct val="30000"/>
              </a:spcBef>
              <a:spcAft>
                <a:spcPct val="0"/>
              </a:spcAft>
              <a:defRPr/>
            </a:pPr>
            <a:r>
              <a:rPr lang="en-US" sz="2800" dirty="0" smtClean="0">
                <a:solidFill>
                  <a:srgbClr val="FFFFFF"/>
                </a:solidFill>
                <a:latin typeface="Times New Roman" panose="02020603050405020304" pitchFamily="18" charset="0"/>
                <a:cs typeface="Times New Roman" panose="02020603050405020304" pitchFamily="18" charset="0"/>
              </a:rPr>
              <a:t>Secretary will select up to 8 critical conservation areas</a:t>
            </a:r>
          </a:p>
          <a:p>
            <a:pPr fontAlgn="base">
              <a:spcBef>
                <a:spcPct val="30000"/>
              </a:spcBef>
              <a:spcAft>
                <a:spcPct val="0"/>
              </a:spcAft>
              <a:defRPr/>
            </a:pPr>
            <a:r>
              <a:rPr lang="en-US" sz="2800" dirty="0" smtClean="0">
                <a:solidFill>
                  <a:srgbClr val="FFFFFF"/>
                </a:solidFill>
                <a:latin typeface="Times New Roman" panose="02020603050405020304" pitchFamily="18" charset="0"/>
                <a:cs typeface="Times New Roman" panose="02020603050405020304" pitchFamily="18" charset="0"/>
              </a:rPr>
              <a:t>Priority consideration given to geographical areas which:</a:t>
            </a:r>
          </a:p>
          <a:p>
            <a:pPr lvl="1" fontAlgn="base">
              <a:spcBef>
                <a:spcPct val="30000"/>
              </a:spcBef>
              <a:spcAft>
                <a:spcPct val="0"/>
              </a:spcAft>
              <a:defRPr/>
            </a:pPr>
            <a:r>
              <a:rPr lang="en-US" sz="2400" dirty="0" smtClean="0">
                <a:solidFill>
                  <a:srgbClr val="FFFFFF"/>
                </a:solidFill>
                <a:latin typeface="Times New Roman" panose="02020603050405020304" pitchFamily="18" charset="0"/>
                <a:cs typeface="Times New Roman" panose="02020603050405020304" pitchFamily="18" charset="0"/>
              </a:rPr>
              <a:t>Include multiple States with significant ag production</a:t>
            </a:r>
          </a:p>
          <a:p>
            <a:pPr lvl="1" fontAlgn="base">
              <a:spcBef>
                <a:spcPct val="30000"/>
              </a:spcBef>
              <a:spcAft>
                <a:spcPct val="0"/>
              </a:spcAft>
              <a:defRPr/>
            </a:pPr>
            <a:r>
              <a:rPr lang="en-US" sz="2400" dirty="0" smtClean="0">
                <a:solidFill>
                  <a:srgbClr val="FFFFFF"/>
                </a:solidFill>
                <a:latin typeface="Times New Roman" panose="02020603050405020304" pitchFamily="18" charset="0"/>
                <a:cs typeface="Times New Roman" panose="02020603050405020304" pitchFamily="18" charset="0"/>
              </a:rPr>
              <a:t>Have an existing agreement or work plans</a:t>
            </a:r>
          </a:p>
          <a:p>
            <a:pPr lvl="1" fontAlgn="base">
              <a:spcBef>
                <a:spcPct val="30000"/>
              </a:spcBef>
              <a:spcAft>
                <a:spcPct val="0"/>
              </a:spcAft>
              <a:defRPr/>
            </a:pPr>
            <a:r>
              <a:rPr lang="en-US" sz="2400" dirty="0" smtClean="0">
                <a:solidFill>
                  <a:srgbClr val="FFFFFF"/>
                </a:solidFill>
                <a:latin typeface="Times New Roman" panose="02020603050405020304" pitchFamily="18" charset="0"/>
                <a:cs typeface="Times New Roman" panose="02020603050405020304" pitchFamily="18" charset="0"/>
              </a:rPr>
              <a:t>Benefit water quality  and quantity improvement</a:t>
            </a:r>
          </a:p>
          <a:p>
            <a:pPr lvl="1" fontAlgn="base">
              <a:spcBef>
                <a:spcPct val="30000"/>
              </a:spcBef>
              <a:spcAft>
                <a:spcPct val="0"/>
              </a:spcAft>
              <a:defRPr/>
            </a:pPr>
            <a:r>
              <a:rPr lang="en-US" sz="2400" dirty="0" smtClean="0">
                <a:solidFill>
                  <a:srgbClr val="FFFFFF"/>
                </a:solidFill>
                <a:latin typeface="Times New Roman" panose="02020603050405020304" pitchFamily="18" charset="0"/>
                <a:cs typeface="Times New Roman" panose="02020603050405020304" pitchFamily="18" charset="0"/>
              </a:rPr>
              <a:t>Assist producers to meet natural resource regulatory requirements</a:t>
            </a:r>
          </a:p>
        </p:txBody>
      </p:sp>
      <p:sp>
        <p:nvSpPr>
          <p:cNvPr id="4" name="Slide Number Placeholder 3"/>
          <p:cNvSpPr>
            <a:spLocks noGrp="1"/>
          </p:cNvSpPr>
          <p:nvPr>
            <p:ph type="sldNum" sz="quarter" idx="12"/>
          </p:nvPr>
        </p:nvSpPr>
        <p:spPr/>
        <p:txBody>
          <a:bodyPr/>
          <a:lstStyle/>
          <a:p>
            <a:fld id="{0B40D58C-2C5C-441F-ACAD-DE077D46E1F1}" type="slidenum">
              <a:rPr lang="en-US" b="1" smtClean="0">
                <a:solidFill>
                  <a:schemeClr val="bg1"/>
                </a:solidFill>
                <a:effectLst/>
              </a:rPr>
              <a:pPr/>
              <a:t>20</a:t>
            </a:fld>
            <a:endParaRPr lang="en-US" b="1" dirty="0">
              <a:solidFill>
                <a:schemeClr val="bg1"/>
              </a:solidFill>
              <a:effectLst/>
            </a:endParaRPr>
          </a:p>
        </p:txBody>
      </p:sp>
      <p:sp>
        <p:nvSpPr>
          <p:cNvPr id="10" name="Content Placeholder 2"/>
          <p:cNvSpPr txBox="1">
            <a:spLocks/>
          </p:cNvSpPr>
          <p:nvPr/>
        </p:nvSpPr>
        <p:spPr>
          <a:xfrm>
            <a:off x="274637" y="609600"/>
            <a:ext cx="92202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yriad Pro"/>
                <a:ea typeface="+mn-ea"/>
                <a:cs typeface="Myriad Pro"/>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yriad Pro"/>
                <a:ea typeface="+mn-ea"/>
                <a:cs typeface="Myriad Pro"/>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yriad Pro"/>
                <a:ea typeface="+mn-ea"/>
                <a:cs typeface="Myriad Pro"/>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a:ea typeface="+mn-ea"/>
                <a:cs typeface="Myriad Pro"/>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a:ea typeface="+mn-ea"/>
                <a:cs typeface="Myriad Pro"/>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Clr>
                <a:schemeClr val="accent3">
                  <a:lumMod val="60000"/>
                  <a:lumOff val="40000"/>
                </a:schemeClr>
              </a:buClr>
              <a:buSzPct val="101000"/>
              <a:buFont typeface="Arial" panose="020B0604020202020204" pitchFamily="34" charset="0"/>
              <a:buNone/>
            </a:pPr>
            <a:r>
              <a:rPr lang="en-US" sz="3600" b="1" dirty="0" smtClean="0">
                <a:latin typeface="Arial Black" panose="020B0A04020102020204" pitchFamily="34" charset="0"/>
                <a:cs typeface="Arial" panose="020B0604020202020204" pitchFamily="34" charset="0"/>
              </a:rPr>
              <a:t>RCPP</a:t>
            </a:r>
            <a:endParaRPr lang="en-US" sz="36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3294233448"/>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Text Placeholder 16"/>
          <p:cNvSpPr>
            <a:spLocks noGrp="1"/>
          </p:cNvSpPr>
          <p:nvPr>
            <p:ph idx="1"/>
          </p:nvPr>
        </p:nvSpPr>
        <p:spPr>
          <a:xfrm>
            <a:off x="522763" y="1447800"/>
            <a:ext cx="8723948" cy="3812753"/>
          </a:xfrm>
        </p:spPr>
        <p:txBody>
          <a:bodyPr>
            <a:normAutofit/>
          </a:bodyPr>
          <a:lstStyle/>
          <a:p>
            <a:pPr marL="0" indent="0" fontAlgn="base">
              <a:spcBef>
                <a:spcPct val="30000"/>
              </a:spcBef>
              <a:spcAft>
                <a:spcPct val="0"/>
              </a:spcAft>
              <a:buNone/>
              <a:defRPr/>
            </a:pPr>
            <a:r>
              <a:rPr lang="en-US" sz="2800" dirty="0" smtClean="0">
                <a:solidFill>
                  <a:srgbClr val="FFFFFF"/>
                </a:solidFill>
                <a:latin typeface="Times New Roman" panose="02020603050405020304" pitchFamily="18" charset="0"/>
                <a:cs typeface="Times New Roman" panose="02020603050405020304" pitchFamily="18" charset="0"/>
              </a:rPr>
              <a:t>Partnership Agreements:</a:t>
            </a:r>
          </a:p>
          <a:p>
            <a:pPr marL="0" indent="0" fontAlgn="base">
              <a:spcBef>
                <a:spcPct val="30000"/>
              </a:spcBef>
              <a:spcAft>
                <a:spcPct val="0"/>
              </a:spcAft>
              <a:buNone/>
              <a:defRPr/>
            </a:pPr>
            <a:endParaRPr lang="en-US" sz="2800" dirty="0" smtClean="0">
              <a:solidFill>
                <a:srgbClr val="FFFFFF"/>
              </a:solidFill>
              <a:latin typeface="Times New Roman" panose="02020603050405020304" pitchFamily="18" charset="0"/>
              <a:cs typeface="Times New Roman" panose="02020603050405020304" pitchFamily="18" charset="0"/>
            </a:endParaRPr>
          </a:p>
          <a:p>
            <a:pPr lvl="1" fontAlgn="base">
              <a:spcBef>
                <a:spcPct val="30000"/>
              </a:spcBef>
              <a:spcAft>
                <a:spcPct val="0"/>
              </a:spcAft>
              <a:defRPr/>
            </a:pPr>
            <a:r>
              <a:rPr lang="en-US" dirty="0" smtClean="0">
                <a:solidFill>
                  <a:srgbClr val="FFFFFF"/>
                </a:solidFill>
                <a:latin typeface="Times New Roman" panose="02020603050405020304" pitchFamily="18" charset="0"/>
                <a:cs typeface="Times New Roman" panose="02020603050405020304" pitchFamily="18" charset="0"/>
              </a:rPr>
              <a:t>NRCS will conduct a competitive process to select applications for partnership agreements </a:t>
            </a:r>
          </a:p>
          <a:p>
            <a:pPr marL="457200" lvl="1" indent="0" fontAlgn="base">
              <a:spcBef>
                <a:spcPct val="30000"/>
              </a:spcBef>
              <a:spcAft>
                <a:spcPct val="0"/>
              </a:spcAft>
              <a:buNone/>
              <a:defRPr/>
            </a:pPr>
            <a:endParaRPr lang="en-US" dirty="0" smtClean="0">
              <a:solidFill>
                <a:srgbClr val="FFFFFF"/>
              </a:solidFill>
              <a:latin typeface="Times New Roman" panose="02020603050405020304" pitchFamily="18" charset="0"/>
              <a:cs typeface="Times New Roman" panose="02020603050405020304" pitchFamily="18" charset="0"/>
            </a:endParaRPr>
          </a:p>
          <a:p>
            <a:pPr lvl="1" fontAlgn="base">
              <a:spcBef>
                <a:spcPct val="30000"/>
              </a:spcBef>
              <a:spcAft>
                <a:spcPct val="0"/>
              </a:spcAft>
              <a:defRPr/>
            </a:pPr>
            <a:r>
              <a:rPr lang="en-US" dirty="0" smtClean="0">
                <a:solidFill>
                  <a:srgbClr val="FFFFFF"/>
                </a:solidFill>
                <a:latin typeface="Times New Roman" panose="02020603050405020304" pitchFamily="18" charset="0"/>
                <a:cs typeface="Times New Roman" panose="02020603050405020304" pitchFamily="18" charset="0"/>
              </a:rPr>
              <a:t>NRCS will make public the criteria used in evaluating</a:t>
            </a:r>
          </a:p>
          <a:p>
            <a:pPr marL="457200" lvl="1" indent="0" fontAlgn="base">
              <a:spcBef>
                <a:spcPct val="30000"/>
              </a:spcBef>
              <a:spcAft>
                <a:spcPct val="0"/>
              </a:spcAft>
              <a:buNone/>
              <a:defRPr/>
            </a:pPr>
            <a:endParaRPr lang="en-US" dirty="0">
              <a:latin typeface="Times New Roman" panose="02020603050405020304" pitchFamily="18" charset="0"/>
              <a:cs typeface="Times New Roman" panose="02020603050405020304" pitchFamily="18" charset="0"/>
            </a:endParaRPr>
          </a:p>
          <a:p>
            <a:pPr fontAlgn="base">
              <a:spcBef>
                <a:spcPct val="30000"/>
              </a:spcBef>
              <a:spcAft>
                <a:spcPct val="0"/>
              </a:spcAft>
              <a:defRPr/>
            </a:pPr>
            <a:endParaRPr lang="en-US" sz="2800" dirty="0">
              <a:solidFill>
                <a:schemeClr val="tx1"/>
              </a:solidFill>
              <a:latin typeface="Times New Roman" panose="02020603050405020304" pitchFamily="18" charset="0"/>
              <a:cs typeface="Times New Roman" panose="02020603050405020304" pitchFamily="18" charset="0"/>
            </a:endParaRPr>
          </a:p>
          <a:p>
            <a:pPr fontAlgn="base">
              <a:spcBef>
                <a:spcPct val="30000"/>
              </a:spcBef>
              <a:spcAft>
                <a:spcPct val="0"/>
              </a:spcAft>
              <a:defRPr/>
            </a:pPr>
            <a:endParaRPr lang="en-US" sz="2800" dirty="0">
              <a:solidFill>
                <a:schemeClr val="tx1"/>
              </a:solidFill>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0B40D58C-2C5C-441F-ACAD-DE077D46E1F1}" type="slidenum">
              <a:rPr lang="en-US" b="1" smtClean="0">
                <a:solidFill>
                  <a:schemeClr val="bg1"/>
                </a:solidFill>
                <a:effectLst/>
              </a:rPr>
              <a:pPr/>
              <a:t>21</a:t>
            </a:fld>
            <a:endParaRPr lang="en-US" b="1" dirty="0">
              <a:solidFill>
                <a:schemeClr val="bg1"/>
              </a:solidFill>
              <a:effectLst/>
            </a:endParaRPr>
          </a:p>
        </p:txBody>
      </p:sp>
      <p:sp>
        <p:nvSpPr>
          <p:cNvPr id="10" name="Content Placeholder 2"/>
          <p:cNvSpPr txBox="1">
            <a:spLocks/>
          </p:cNvSpPr>
          <p:nvPr/>
        </p:nvSpPr>
        <p:spPr>
          <a:xfrm>
            <a:off x="274637" y="609600"/>
            <a:ext cx="92202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yriad Pro"/>
                <a:ea typeface="+mn-ea"/>
                <a:cs typeface="Myriad Pro"/>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yriad Pro"/>
                <a:ea typeface="+mn-ea"/>
                <a:cs typeface="Myriad Pro"/>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yriad Pro"/>
                <a:ea typeface="+mn-ea"/>
                <a:cs typeface="Myriad Pro"/>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a:ea typeface="+mn-ea"/>
                <a:cs typeface="Myriad Pro"/>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yriad Pro"/>
                <a:ea typeface="+mn-ea"/>
                <a:cs typeface="Myriad Pro"/>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Clr>
                <a:schemeClr val="accent3">
                  <a:lumMod val="60000"/>
                  <a:lumOff val="40000"/>
                </a:schemeClr>
              </a:buClr>
              <a:buSzPct val="101000"/>
              <a:buFont typeface="Arial" panose="020B0604020202020204" pitchFamily="34" charset="0"/>
              <a:buNone/>
            </a:pPr>
            <a:r>
              <a:rPr lang="en-US" sz="3600" b="1" dirty="0" smtClean="0">
                <a:latin typeface="Arial Black" panose="020B0A04020102020204" pitchFamily="34" charset="0"/>
                <a:cs typeface="Arial" panose="020B0604020202020204" pitchFamily="34" charset="0"/>
              </a:rPr>
              <a:t>RCPP</a:t>
            </a:r>
            <a:endParaRPr lang="en-US" sz="3600" dirty="0">
              <a:latin typeface="Arial Black" panose="020B0A04020102020204" pitchFamily="34" charset="0"/>
              <a:cs typeface="Arial" panose="020B0604020202020204" pitchFamily="34" charset="0"/>
            </a:endParaRPr>
          </a:p>
        </p:txBody>
      </p:sp>
    </p:spTree>
    <p:extLst>
      <p:ext uri="{BB962C8B-B14F-4D97-AF65-F5344CB8AC3E}">
        <p14:creationId xmlns:p14="http://schemas.microsoft.com/office/powerpoint/2010/main" xmlns="" val="2034354786"/>
      </p:ext>
    </p:extLst>
  </p:cSld>
  <p:clrMapOvr>
    <a:masterClrMapping/>
  </p:clrMapOvr>
  <mc:AlternateContent xmlns:mc="http://schemas.openxmlformats.org/markup-compatibility/2006">
    <mc:Choice xmlns:p14="http://schemas.microsoft.com/office/powerpoint/2010/main" xmlns="" Requires="p14">
      <p:transition p14:dur="1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4664" y="609599"/>
            <a:ext cx="8723948" cy="713529"/>
          </a:xfrm>
        </p:spPr>
        <p:txBody>
          <a:bodyPr/>
          <a:lstStyle/>
          <a:p>
            <a:pPr algn="l"/>
            <a:r>
              <a:rPr lang="en-US" dirty="0" smtClean="0"/>
              <a:t>RCPP</a:t>
            </a:r>
            <a:endParaRPr lang="en-US" dirty="0"/>
          </a:p>
        </p:txBody>
      </p:sp>
      <p:sp>
        <p:nvSpPr>
          <p:cNvPr id="3" name="Content Placeholder 2"/>
          <p:cNvSpPr>
            <a:spLocks noGrp="1"/>
          </p:cNvSpPr>
          <p:nvPr>
            <p:ph idx="1"/>
          </p:nvPr>
        </p:nvSpPr>
        <p:spPr/>
        <p:txBody>
          <a:bodyPr>
            <a:normAutofit fontScale="92500" lnSpcReduction="10000"/>
          </a:bodyPr>
          <a:lstStyle/>
          <a:p>
            <a:pPr marL="0" indent="0">
              <a:buNone/>
            </a:pPr>
            <a:r>
              <a:rPr lang="en-US" dirty="0">
                <a:solidFill>
                  <a:srgbClr val="FFFFFF"/>
                </a:solidFill>
                <a:latin typeface="Times New Roman" panose="02020603050405020304" pitchFamily="18" charset="0"/>
                <a:cs typeface="Times New Roman" panose="02020603050405020304" pitchFamily="18" charset="0"/>
              </a:rPr>
              <a:t>Partners are responsible </a:t>
            </a:r>
            <a:r>
              <a:rPr lang="en-US" dirty="0" smtClean="0">
                <a:solidFill>
                  <a:srgbClr val="FFFFFF"/>
                </a:solidFill>
                <a:latin typeface="Times New Roman" panose="02020603050405020304" pitchFamily="18" charset="0"/>
                <a:cs typeface="Times New Roman" panose="02020603050405020304" pitchFamily="18" charset="0"/>
              </a:rPr>
              <a:t>for:</a:t>
            </a:r>
          </a:p>
          <a:p>
            <a:pPr lvl="1"/>
            <a:r>
              <a:rPr lang="en-US" dirty="0" smtClean="0">
                <a:solidFill>
                  <a:srgbClr val="FFFFFF"/>
                </a:solidFill>
                <a:latin typeface="Times New Roman" panose="02020603050405020304" pitchFamily="18" charset="0"/>
                <a:cs typeface="Times New Roman" panose="02020603050405020304" pitchFamily="18" charset="0"/>
              </a:rPr>
              <a:t>Contributing </a:t>
            </a:r>
            <a:r>
              <a:rPr lang="en-US" dirty="0">
                <a:solidFill>
                  <a:srgbClr val="FFFFFF"/>
                </a:solidFill>
                <a:latin typeface="Times New Roman" panose="02020603050405020304" pitchFamily="18" charset="0"/>
                <a:cs typeface="Times New Roman" panose="02020603050405020304" pitchFamily="18" charset="0"/>
              </a:rPr>
              <a:t>a significant portion of the overall </a:t>
            </a:r>
            <a:r>
              <a:rPr lang="en-US" dirty="0" smtClean="0">
                <a:solidFill>
                  <a:srgbClr val="FFFFFF"/>
                </a:solidFill>
                <a:latin typeface="Times New Roman" panose="02020603050405020304" pitchFamily="18" charset="0"/>
                <a:cs typeface="Times New Roman" panose="02020603050405020304" pitchFamily="18" charset="0"/>
              </a:rPr>
              <a:t>costs</a:t>
            </a:r>
          </a:p>
          <a:p>
            <a:pPr lvl="1"/>
            <a:r>
              <a:rPr lang="en-US" dirty="0" smtClean="0">
                <a:solidFill>
                  <a:srgbClr val="FFFFFF"/>
                </a:solidFill>
                <a:latin typeface="Times New Roman" panose="02020603050405020304" pitchFamily="18" charset="0"/>
                <a:cs typeface="Times New Roman" panose="02020603050405020304" pitchFamily="18" charset="0"/>
              </a:rPr>
              <a:t>Conducting </a:t>
            </a:r>
            <a:r>
              <a:rPr lang="en-US" dirty="0">
                <a:solidFill>
                  <a:srgbClr val="FFFFFF"/>
                </a:solidFill>
                <a:latin typeface="Times New Roman" panose="02020603050405020304" pitchFamily="18" charset="0"/>
                <a:cs typeface="Times New Roman" panose="02020603050405020304" pitchFamily="18" charset="0"/>
              </a:rPr>
              <a:t>outreach and </a:t>
            </a:r>
            <a:r>
              <a:rPr lang="en-US" dirty="0" smtClean="0">
                <a:solidFill>
                  <a:srgbClr val="FFFFFF"/>
                </a:solidFill>
                <a:latin typeface="Times New Roman" panose="02020603050405020304" pitchFamily="18" charset="0"/>
                <a:cs typeface="Times New Roman" panose="02020603050405020304" pitchFamily="18" charset="0"/>
              </a:rPr>
              <a:t>education</a:t>
            </a:r>
          </a:p>
          <a:p>
            <a:pPr lvl="1"/>
            <a:r>
              <a:rPr lang="en-US" dirty="0" smtClean="0">
                <a:solidFill>
                  <a:srgbClr val="FFFFFF"/>
                </a:solidFill>
                <a:latin typeface="Times New Roman" panose="02020603050405020304" pitchFamily="18" charset="0"/>
                <a:cs typeface="Times New Roman" panose="02020603050405020304" pitchFamily="18" charset="0"/>
              </a:rPr>
              <a:t>Leveraging </a:t>
            </a:r>
            <a:r>
              <a:rPr lang="en-US" dirty="0">
                <a:solidFill>
                  <a:srgbClr val="FFFFFF"/>
                </a:solidFill>
                <a:latin typeface="Times New Roman" panose="02020603050405020304" pitchFamily="18" charset="0"/>
                <a:cs typeface="Times New Roman" panose="02020603050405020304" pitchFamily="18" charset="0"/>
              </a:rPr>
              <a:t>financial or technical assistance provided by NRCS with additional funds to help achieve the project </a:t>
            </a:r>
            <a:r>
              <a:rPr lang="en-US" dirty="0" smtClean="0">
                <a:solidFill>
                  <a:srgbClr val="FFFFFF"/>
                </a:solidFill>
                <a:latin typeface="Times New Roman" panose="02020603050405020304" pitchFamily="18" charset="0"/>
                <a:cs typeface="Times New Roman" panose="02020603050405020304" pitchFamily="18" charset="0"/>
              </a:rPr>
              <a:t>objectives.</a:t>
            </a:r>
          </a:p>
          <a:p>
            <a:pPr lvl="1"/>
            <a:r>
              <a:rPr lang="en-US" dirty="0" smtClean="0">
                <a:solidFill>
                  <a:srgbClr val="FFFFFF"/>
                </a:solidFill>
                <a:latin typeface="Times New Roman" panose="02020603050405020304" pitchFamily="18" charset="0"/>
                <a:cs typeface="Times New Roman" panose="02020603050405020304" pitchFamily="18" charset="0"/>
              </a:rPr>
              <a:t>Conducting </a:t>
            </a:r>
            <a:r>
              <a:rPr lang="en-US" dirty="0">
                <a:solidFill>
                  <a:srgbClr val="FFFFFF"/>
                </a:solidFill>
                <a:latin typeface="Times New Roman" panose="02020603050405020304" pitchFamily="18" charset="0"/>
                <a:cs typeface="Times New Roman" panose="02020603050405020304" pitchFamily="18" charset="0"/>
              </a:rPr>
              <a:t>and providing an assessment of the project costs and conservation </a:t>
            </a:r>
            <a:r>
              <a:rPr lang="en-US" dirty="0" smtClean="0">
                <a:solidFill>
                  <a:srgbClr val="FFFFFF"/>
                </a:solidFill>
                <a:latin typeface="Times New Roman" panose="02020603050405020304" pitchFamily="18" charset="0"/>
                <a:cs typeface="Times New Roman" panose="02020603050405020304" pitchFamily="18" charset="0"/>
              </a:rPr>
              <a:t>effects</a:t>
            </a:r>
          </a:p>
          <a:p>
            <a:pPr lvl="1"/>
            <a:r>
              <a:rPr lang="en-US" dirty="0">
                <a:solidFill>
                  <a:srgbClr val="FFFFFF"/>
                </a:solidFill>
                <a:latin typeface="Times New Roman" panose="02020603050405020304" pitchFamily="18" charset="0"/>
                <a:cs typeface="Times New Roman" panose="02020603050405020304" pitchFamily="18" charset="0"/>
              </a:rPr>
              <a:t>No funding may be used to cover partner administrative costs</a:t>
            </a:r>
          </a:p>
          <a:p>
            <a:pPr lvl="1"/>
            <a:endParaRPr lang="en-US" dirty="0"/>
          </a:p>
          <a:p>
            <a:endParaRPr lang="en-US" dirty="0"/>
          </a:p>
        </p:txBody>
      </p:sp>
      <p:sp>
        <p:nvSpPr>
          <p:cNvPr id="4" name="Slide Number Placeholder 3"/>
          <p:cNvSpPr>
            <a:spLocks noGrp="1"/>
          </p:cNvSpPr>
          <p:nvPr>
            <p:ph type="sldNum" sz="quarter" idx="12"/>
          </p:nvPr>
        </p:nvSpPr>
        <p:spPr/>
        <p:txBody>
          <a:bodyPr/>
          <a:lstStyle/>
          <a:p>
            <a:fld id="{0B40D58C-2C5C-441F-ACAD-DE077D46E1F1}" type="slidenum">
              <a:rPr lang="en-US" smtClean="0"/>
              <a:pPr/>
              <a:t>22</a:t>
            </a:fld>
            <a:endParaRPr lang="en-US" dirty="0"/>
          </a:p>
        </p:txBody>
      </p:sp>
    </p:spTree>
    <p:extLst>
      <p:ext uri="{BB962C8B-B14F-4D97-AF65-F5344CB8AC3E}">
        <p14:creationId xmlns:p14="http://schemas.microsoft.com/office/powerpoint/2010/main" xmlns="" val="37037813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84664" y="609599"/>
            <a:ext cx="8723948" cy="713529"/>
          </a:xfrm>
        </p:spPr>
        <p:txBody>
          <a:bodyPr/>
          <a:lstStyle/>
          <a:p>
            <a:pPr algn="l"/>
            <a:r>
              <a:rPr lang="en-US" dirty="0" smtClean="0"/>
              <a:t>RCPP</a:t>
            </a:r>
            <a:endParaRPr lang="en-US" dirty="0"/>
          </a:p>
        </p:txBody>
      </p:sp>
      <p:sp>
        <p:nvSpPr>
          <p:cNvPr id="3" name="Content Placeholder 2"/>
          <p:cNvSpPr>
            <a:spLocks noGrp="1"/>
          </p:cNvSpPr>
          <p:nvPr>
            <p:ph idx="1"/>
          </p:nvPr>
        </p:nvSpPr>
        <p:spPr>
          <a:xfrm>
            <a:off x="484663" y="1493521"/>
            <a:ext cx="8857773" cy="2849879"/>
          </a:xfrm>
        </p:spPr>
        <p:txBody>
          <a:bodyPr>
            <a:normAutofit lnSpcReduction="10000"/>
          </a:bodyPr>
          <a:lstStyle/>
          <a:p>
            <a:pPr marL="0" indent="0" fontAlgn="base">
              <a:spcBef>
                <a:spcPct val="30000"/>
              </a:spcBef>
              <a:spcAft>
                <a:spcPct val="0"/>
              </a:spcAft>
              <a:buNone/>
              <a:defRPr/>
            </a:pPr>
            <a:endParaRPr lang="en-US" dirty="0">
              <a:solidFill>
                <a:srgbClr val="FFFFFF"/>
              </a:solidFill>
              <a:latin typeface="Times New Roman" panose="02020603050405020304" pitchFamily="18" charset="0"/>
              <a:cs typeface="Times New Roman" panose="02020603050405020304" pitchFamily="18" charset="0"/>
            </a:endParaRPr>
          </a:p>
          <a:p>
            <a:pPr lvl="1" fontAlgn="base">
              <a:spcBef>
                <a:spcPct val="30000"/>
              </a:spcBef>
              <a:spcAft>
                <a:spcPct val="0"/>
              </a:spcAft>
              <a:defRPr/>
            </a:pPr>
            <a:r>
              <a:rPr lang="en-US" sz="3200" dirty="0">
                <a:solidFill>
                  <a:srgbClr val="FFFFFF"/>
                </a:solidFill>
                <a:latin typeface="Times New Roman" panose="02020603050405020304" pitchFamily="18" charset="0"/>
                <a:cs typeface="Times New Roman" panose="02020603050405020304" pitchFamily="18" charset="0"/>
              </a:rPr>
              <a:t>RCPP will be implemented this year</a:t>
            </a:r>
            <a:r>
              <a:rPr lang="en-US" sz="3200" dirty="0" smtClean="0">
                <a:solidFill>
                  <a:srgbClr val="FFFFFF"/>
                </a:solidFill>
                <a:latin typeface="Times New Roman" panose="02020603050405020304" pitchFamily="18" charset="0"/>
                <a:cs typeface="Times New Roman" panose="02020603050405020304" pitchFamily="18" charset="0"/>
              </a:rPr>
              <a:t>.</a:t>
            </a:r>
          </a:p>
          <a:p>
            <a:pPr marL="457200" lvl="1" indent="0" fontAlgn="base">
              <a:spcBef>
                <a:spcPct val="30000"/>
              </a:spcBef>
              <a:spcAft>
                <a:spcPct val="0"/>
              </a:spcAft>
              <a:buNone/>
              <a:defRPr/>
            </a:pPr>
            <a:endParaRPr lang="en-US" sz="3200" dirty="0">
              <a:solidFill>
                <a:srgbClr val="FFFFFF"/>
              </a:solidFill>
              <a:latin typeface="Times New Roman" panose="02020603050405020304" pitchFamily="18" charset="0"/>
              <a:cs typeface="Times New Roman" panose="02020603050405020304" pitchFamily="18" charset="0"/>
            </a:endParaRPr>
          </a:p>
          <a:p>
            <a:pPr lvl="1" fontAlgn="base">
              <a:spcBef>
                <a:spcPct val="30000"/>
              </a:spcBef>
              <a:spcAft>
                <a:spcPct val="0"/>
              </a:spcAft>
              <a:defRPr/>
            </a:pPr>
            <a:r>
              <a:rPr lang="en-US" sz="3200" dirty="0">
                <a:solidFill>
                  <a:srgbClr val="FFFFFF"/>
                </a:solidFill>
                <a:latin typeface="Times New Roman" panose="02020603050405020304" pitchFamily="18" charset="0"/>
                <a:cs typeface="Times New Roman" panose="02020603050405020304" pitchFamily="18" charset="0"/>
              </a:rPr>
              <a:t>Additional guidance on fund distribution and program management will be provided. </a:t>
            </a:r>
          </a:p>
          <a:p>
            <a:endParaRPr lang="en-US" dirty="0"/>
          </a:p>
          <a:p>
            <a:endParaRPr lang="en-US" dirty="0"/>
          </a:p>
        </p:txBody>
      </p:sp>
      <p:sp>
        <p:nvSpPr>
          <p:cNvPr id="4" name="Slide Number Placeholder 3"/>
          <p:cNvSpPr>
            <a:spLocks noGrp="1"/>
          </p:cNvSpPr>
          <p:nvPr>
            <p:ph type="sldNum" sz="quarter" idx="12"/>
          </p:nvPr>
        </p:nvSpPr>
        <p:spPr/>
        <p:txBody>
          <a:bodyPr/>
          <a:lstStyle/>
          <a:p>
            <a:fld id="{0B40D58C-2C5C-441F-ACAD-DE077D46E1F1}" type="slidenum">
              <a:rPr lang="en-US" smtClean="0"/>
              <a:pPr/>
              <a:t>23</a:t>
            </a:fld>
            <a:endParaRPr lang="en-US" dirty="0"/>
          </a:p>
        </p:txBody>
      </p:sp>
    </p:spTree>
    <p:extLst>
      <p:ext uri="{BB962C8B-B14F-4D97-AF65-F5344CB8AC3E}">
        <p14:creationId xmlns:p14="http://schemas.microsoft.com/office/powerpoint/2010/main" xmlns="" val="23754767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195" y="533400"/>
            <a:ext cx="8723948" cy="1066800"/>
          </a:xfrm>
        </p:spPr>
        <p:txBody>
          <a:bodyPr/>
          <a:lstStyle/>
          <a:p>
            <a:r>
              <a:rPr lang="en-US" dirty="0" smtClean="0"/>
              <a:t>VPA-HIP (aka Walk-In Access)</a:t>
            </a:r>
            <a:endParaRPr lang="en-US" dirty="0"/>
          </a:p>
        </p:txBody>
      </p:sp>
      <p:sp>
        <p:nvSpPr>
          <p:cNvPr id="3" name="Content Placeholder 2"/>
          <p:cNvSpPr>
            <a:spLocks noGrp="1"/>
          </p:cNvSpPr>
          <p:nvPr>
            <p:ph idx="1"/>
          </p:nvPr>
        </p:nvSpPr>
        <p:spPr>
          <a:xfrm>
            <a:off x="541358" y="1752600"/>
            <a:ext cx="8723948" cy="2773679"/>
          </a:xfrm>
        </p:spPr>
        <p:txBody>
          <a:bodyPr/>
          <a:lstStyle/>
          <a:p>
            <a:r>
              <a:rPr lang="en-US" dirty="0" smtClean="0"/>
              <a:t>$40 M over 5 years</a:t>
            </a:r>
            <a:endParaRPr lang="en-US" dirty="0"/>
          </a:p>
        </p:txBody>
      </p:sp>
      <p:sp>
        <p:nvSpPr>
          <p:cNvPr id="4" name="Slide Number Placeholder 3"/>
          <p:cNvSpPr>
            <a:spLocks noGrp="1"/>
          </p:cNvSpPr>
          <p:nvPr>
            <p:ph type="sldNum" sz="quarter" idx="12"/>
          </p:nvPr>
        </p:nvSpPr>
        <p:spPr/>
        <p:txBody>
          <a:bodyPr/>
          <a:lstStyle/>
          <a:p>
            <a:fld id="{0B40D58C-2C5C-441F-ACAD-DE077D46E1F1}" type="slidenum">
              <a:rPr lang="en-US" smtClean="0"/>
              <a:pPr/>
              <a:t>24</a:t>
            </a:fld>
            <a:endParaRPr lang="en-US" dirty="0"/>
          </a:p>
        </p:txBody>
      </p:sp>
      <p:pic>
        <p:nvPicPr>
          <p:cNvPr id="3074" name="Picture 2" descr="C:\Users\bpenning\Documents\DNR\Pheasants\2007pheasant_hire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465637" y="2438400"/>
            <a:ext cx="4799669" cy="3537356"/>
          </a:xfrm>
          <a:prstGeom prst="rect">
            <a:avLst/>
          </a:prstGeom>
          <a:noFill/>
          <a:scene3d>
            <a:camera prst="orthographicFront">
              <a:rot lat="0" lon="10800000" rev="0"/>
            </a:camera>
            <a:lightRig rig="threePt" dir="t"/>
          </a:scene3d>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875292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609600"/>
            <a:ext cx="8723948" cy="1066800"/>
          </a:xfrm>
        </p:spPr>
        <p:txBody>
          <a:bodyPr>
            <a:noAutofit/>
          </a:bodyPr>
          <a:lstStyle/>
          <a:p>
            <a:r>
              <a:rPr lang="en-US" sz="7200" dirty="0" smtClean="0">
                <a:solidFill>
                  <a:srgbClr val="FFFF00"/>
                </a:solidFill>
                <a:latin typeface="Harlow Solid Italic" panose="04030604020F02020D02" pitchFamily="82" charset="0"/>
              </a:rPr>
              <a:t>Questions?</a:t>
            </a:r>
            <a:endParaRPr lang="en-US" sz="7200" dirty="0">
              <a:solidFill>
                <a:srgbClr val="FFFF00"/>
              </a:solidFill>
              <a:latin typeface="Harlow Solid Italic" panose="04030604020F02020D02" pitchFamily="82" charset="0"/>
            </a:endParaRPr>
          </a:p>
        </p:txBody>
      </p:sp>
      <p:sp>
        <p:nvSpPr>
          <p:cNvPr id="3" name="Content Placeholder 2"/>
          <p:cNvSpPr>
            <a:spLocks noGrp="1"/>
          </p:cNvSpPr>
          <p:nvPr>
            <p:ph idx="1"/>
          </p:nvPr>
        </p:nvSpPr>
        <p:spPr>
          <a:xfrm>
            <a:off x="427037" y="2209800"/>
            <a:ext cx="8723948" cy="3203153"/>
          </a:xfrm>
        </p:spPr>
        <p:txBody>
          <a:bodyPr>
            <a:normAutofit fontScale="92500" lnSpcReduction="10000"/>
          </a:bodyPr>
          <a:lstStyle/>
          <a:p>
            <a:pPr marL="0" indent="0">
              <a:buNone/>
            </a:pPr>
            <a:r>
              <a:rPr lang="en-US" dirty="0" smtClean="0"/>
              <a:t>CONTACT:</a:t>
            </a:r>
          </a:p>
          <a:p>
            <a:pPr marL="0" indent="0">
              <a:buNone/>
            </a:pPr>
            <a:endParaRPr lang="en-US" dirty="0"/>
          </a:p>
          <a:p>
            <a:pPr marL="0" indent="0">
              <a:buNone/>
            </a:pPr>
            <a:r>
              <a:rPr lang="en-US" dirty="0" smtClean="0"/>
              <a:t>Bill Penning</a:t>
            </a:r>
          </a:p>
          <a:p>
            <a:pPr marL="0" indent="0">
              <a:buNone/>
            </a:pPr>
            <a:r>
              <a:rPr lang="en-US" dirty="0" smtClean="0"/>
              <a:t>Conservation Easement Section Manager</a:t>
            </a:r>
          </a:p>
          <a:p>
            <a:pPr marL="0" indent="0">
              <a:buNone/>
            </a:pPr>
            <a:r>
              <a:rPr lang="en-US" dirty="0" smtClean="0"/>
              <a:t>Board of Water and Soil Resources</a:t>
            </a:r>
          </a:p>
          <a:p>
            <a:pPr marL="0" indent="0">
              <a:buNone/>
            </a:pPr>
            <a:r>
              <a:rPr lang="en-US" dirty="0" smtClean="0"/>
              <a:t>Bill.penning@state.mn.us</a:t>
            </a:r>
          </a:p>
          <a:p>
            <a:pPr marL="0" indent="0">
              <a:buNone/>
            </a:pPr>
            <a:endParaRPr lang="en-US" dirty="0"/>
          </a:p>
        </p:txBody>
      </p:sp>
      <p:sp>
        <p:nvSpPr>
          <p:cNvPr id="4" name="Slide Number Placeholder 3"/>
          <p:cNvSpPr>
            <a:spLocks noGrp="1"/>
          </p:cNvSpPr>
          <p:nvPr>
            <p:ph type="sldNum" sz="quarter" idx="12"/>
          </p:nvPr>
        </p:nvSpPr>
        <p:spPr/>
        <p:txBody>
          <a:bodyPr/>
          <a:lstStyle/>
          <a:p>
            <a:fld id="{0B40D58C-2C5C-441F-ACAD-DE077D46E1F1}" type="slidenum">
              <a:rPr lang="en-US" smtClean="0"/>
              <a:pPr/>
              <a:t>25</a:t>
            </a:fld>
            <a:endParaRPr lang="en-US" dirty="0"/>
          </a:p>
        </p:txBody>
      </p:sp>
    </p:spTree>
    <p:extLst>
      <p:ext uri="{BB962C8B-B14F-4D97-AF65-F5344CB8AC3E}">
        <p14:creationId xmlns:p14="http://schemas.microsoft.com/office/powerpoint/2010/main" xmlns="" val="2747988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60863" y="457200"/>
            <a:ext cx="8723948" cy="1066800"/>
          </a:xfrm>
        </p:spPr>
        <p:txBody>
          <a:bodyPr/>
          <a:lstStyle/>
          <a:p>
            <a:r>
              <a:rPr lang="en-US" dirty="0" smtClean="0"/>
              <a:t>Pollinators</a:t>
            </a:r>
            <a:endParaRPr lang="en-US" dirty="0"/>
          </a:p>
        </p:txBody>
      </p:sp>
      <p:sp>
        <p:nvSpPr>
          <p:cNvPr id="3" name="Slide Number Placeholder 2"/>
          <p:cNvSpPr>
            <a:spLocks noGrp="1"/>
          </p:cNvSpPr>
          <p:nvPr>
            <p:ph type="sldNum" sz="quarter" idx="12"/>
          </p:nvPr>
        </p:nvSpPr>
        <p:spPr/>
        <p:txBody>
          <a:bodyPr/>
          <a:lstStyle/>
          <a:p>
            <a:fld id="{D30A94FE-DECF-4678-AA47-ED3F95A1529D}" type="slidenum">
              <a:rPr lang="en-US" smtClean="0"/>
              <a:pPr/>
              <a:t>3</a:t>
            </a:fld>
            <a:endParaRPr lang="en-US" dirty="0"/>
          </a:p>
        </p:txBody>
      </p:sp>
      <p:sp>
        <p:nvSpPr>
          <p:cNvPr id="4" name="TextBox 3"/>
          <p:cNvSpPr txBox="1"/>
          <p:nvPr/>
        </p:nvSpPr>
        <p:spPr>
          <a:xfrm>
            <a:off x="655637" y="1524000"/>
            <a:ext cx="8686800" cy="4770537"/>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rgbClr val="FFFFFF"/>
                </a:solidFill>
              </a:rPr>
              <a:t>Pollinator protection provisions </a:t>
            </a:r>
            <a:r>
              <a:rPr lang="en-US" sz="2400" dirty="0" smtClean="0">
                <a:solidFill>
                  <a:srgbClr val="FFFFFF"/>
                </a:solidFill>
              </a:rPr>
              <a:t>enacted </a:t>
            </a:r>
            <a:r>
              <a:rPr lang="en-US" sz="2400" dirty="0">
                <a:solidFill>
                  <a:srgbClr val="FFFFFF"/>
                </a:solidFill>
              </a:rPr>
              <a:t>in 2008 extended to </a:t>
            </a:r>
            <a:r>
              <a:rPr lang="en-US" sz="2400" dirty="0" smtClean="0">
                <a:solidFill>
                  <a:srgbClr val="FFFFFF"/>
                </a:solidFill>
              </a:rPr>
              <a:t> 2018</a:t>
            </a:r>
            <a:br>
              <a:rPr lang="en-US" sz="2400" dirty="0" smtClean="0">
                <a:solidFill>
                  <a:srgbClr val="FFFFFF"/>
                </a:solidFill>
              </a:rPr>
            </a:br>
            <a:endParaRPr lang="en-US" sz="2400" dirty="0" smtClean="0">
              <a:solidFill>
                <a:srgbClr val="FFFFFF"/>
              </a:solidFill>
            </a:endParaRPr>
          </a:p>
          <a:p>
            <a:pPr marL="285750" indent="-285750">
              <a:buFont typeface="Arial" panose="020B0604020202020204" pitchFamily="34" charset="0"/>
              <a:buChar char="•"/>
            </a:pPr>
            <a:r>
              <a:rPr lang="en-US" sz="2400" dirty="0" smtClean="0">
                <a:solidFill>
                  <a:srgbClr val="FFFFFF"/>
                </a:solidFill>
              </a:rPr>
              <a:t>USDA to </a:t>
            </a:r>
            <a:r>
              <a:rPr lang="en-US" sz="2400" dirty="0">
                <a:solidFill>
                  <a:srgbClr val="FFFFFF"/>
                </a:solidFill>
              </a:rPr>
              <a:t>publish guidance on enhancing long term pollinator health and long term viability of </a:t>
            </a:r>
            <a:r>
              <a:rPr lang="en-US" sz="2400" dirty="0" smtClean="0">
                <a:solidFill>
                  <a:srgbClr val="FFFFFF"/>
                </a:solidFill>
              </a:rPr>
              <a:t>pollinators.</a:t>
            </a:r>
          </a:p>
          <a:p>
            <a:endParaRPr lang="en-US" sz="2400" dirty="0" smtClean="0">
              <a:solidFill>
                <a:srgbClr val="FFFFFF"/>
              </a:solidFill>
            </a:endParaRPr>
          </a:p>
          <a:p>
            <a:pPr marL="285750" indent="-285750">
              <a:buFont typeface="Arial" panose="020B0604020202020204" pitchFamily="34" charset="0"/>
              <a:buChar char="•"/>
            </a:pPr>
            <a:r>
              <a:rPr lang="en-US" sz="2400" dirty="0">
                <a:solidFill>
                  <a:srgbClr val="FFFFFF"/>
                </a:solidFill>
              </a:rPr>
              <a:t>Requirement to provide recommendations to Congress regarding how to better coordinate Federal agency efforts to address the decline of managed honey bees and native pollinators.</a:t>
            </a:r>
          </a:p>
          <a:p>
            <a:pPr marL="285750" indent="-285750">
              <a:buFont typeface="Arial" panose="020B0604020202020204" pitchFamily="34" charset="0"/>
              <a:buChar char="•"/>
            </a:pPr>
            <a:endParaRPr lang="en-US" sz="2800" dirty="0" smtClean="0">
              <a:solidFill>
                <a:schemeClr val="bg2"/>
              </a:solidFill>
            </a:endParaRPr>
          </a:p>
          <a:p>
            <a:r>
              <a:rPr lang="en-US" dirty="0" smtClean="0"/>
              <a:t>.</a:t>
            </a:r>
          </a:p>
          <a:p>
            <a:pPr marL="285750" indent="-285750">
              <a:buFont typeface="Arial" panose="020B0604020202020204" pitchFamily="34" charset="0"/>
              <a:buChar char="•"/>
            </a:pPr>
            <a:endParaRPr lang="en-US" dirty="0" smtClean="0"/>
          </a:p>
        </p:txBody>
      </p:sp>
    </p:spTree>
    <p:extLst>
      <p:ext uri="{BB962C8B-B14F-4D97-AF65-F5344CB8AC3E}">
        <p14:creationId xmlns:p14="http://schemas.microsoft.com/office/powerpoint/2010/main" xmlns="" val="38772735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Conservation Reserve Program</a:t>
            </a:r>
            <a:endParaRPr lang="en-US" dirty="0"/>
          </a:p>
        </p:txBody>
      </p:sp>
      <p:sp>
        <p:nvSpPr>
          <p:cNvPr id="3" name="Slide Number Placeholder 2"/>
          <p:cNvSpPr>
            <a:spLocks noGrp="1"/>
          </p:cNvSpPr>
          <p:nvPr>
            <p:ph type="sldNum" sz="quarter" idx="12"/>
          </p:nvPr>
        </p:nvSpPr>
        <p:spPr/>
        <p:txBody>
          <a:bodyPr/>
          <a:lstStyle/>
          <a:p>
            <a:fld id="{D30A94FE-DECF-4678-AA47-ED3F95A1529D}" type="slidenum">
              <a:rPr lang="en-US" smtClean="0"/>
              <a:pPr/>
              <a:t>4</a:t>
            </a:fld>
            <a:endParaRPr lang="en-US" dirty="0"/>
          </a:p>
        </p:txBody>
      </p:sp>
      <p:sp>
        <p:nvSpPr>
          <p:cNvPr id="4" name="TextBox 3"/>
          <p:cNvSpPr txBox="1"/>
          <p:nvPr/>
        </p:nvSpPr>
        <p:spPr>
          <a:xfrm>
            <a:off x="1265237" y="1752600"/>
            <a:ext cx="7315200" cy="3908762"/>
          </a:xfrm>
          <a:prstGeom prst="rect">
            <a:avLst/>
          </a:prstGeom>
          <a:noFill/>
        </p:spPr>
        <p:txBody>
          <a:bodyPr wrap="square" rtlCol="0">
            <a:spAutoFit/>
          </a:bodyPr>
          <a:lstStyle/>
          <a:p>
            <a:pPr marL="342900" indent="-342900">
              <a:buFont typeface="Arial" panose="020B0604020202020204" pitchFamily="34" charset="0"/>
              <a:buChar char="•"/>
            </a:pPr>
            <a:r>
              <a:rPr lang="en-US" sz="3200" dirty="0" smtClean="0"/>
              <a:t>CRP reauthorized but reduced from 32 million acres to 24 million acres over the next 5 years</a:t>
            </a:r>
          </a:p>
          <a:p>
            <a:pPr marL="342900" indent="-342900">
              <a:buFont typeface="Arial" panose="020B0604020202020204" pitchFamily="34" charset="0"/>
              <a:buChar char="•"/>
            </a:pPr>
            <a:endParaRPr lang="en-US" sz="3200" dirty="0"/>
          </a:p>
          <a:p>
            <a:pPr marL="342900" indent="-342900">
              <a:buFont typeface="Arial" panose="020B0604020202020204" pitchFamily="34" charset="0"/>
              <a:buChar char="•"/>
            </a:pPr>
            <a:r>
              <a:rPr lang="en-US" sz="3200" dirty="0" smtClean="0"/>
              <a:t>Creates a two million acre reserve for grassland acres targeting expiring CRP. Cropping </a:t>
            </a:r>
            <a:r>
              <a:rPr lang="en-US" sz="3200" dirty="0"/>
              <a:t>history not </a:t>
            </a:r>
            <a:r>
              <a:rPr lang="en-US" sz="3200" dirty="0" smtClean="0"/>
              <a:t>required</a:t>
            </a:r>
            <a:r>
              <a:rPr lang="en-US" sz="3200" dirty="0"/>
              <a:t>.</a:t>
            </a:r>
            <a:endParaRPr lang="en-US" sz="3200" dirty="0" smtClean="0"/>
          </a:p>
          <a:p>
            <a:endParaRPr lang="en-US" sz="2400" dirty="0"/>
          </a:p>
        </p:txBody>
      </p:sp>
    </p:spTree>
    <p:extLst>
      <p:ext uri="{BB962C8B-B14F-4D97-AF65-F5344CB8AC3E}">
        <p14:creationId xmlns:p14="http://schemas.microsoft.com/office/powerpoint/2010/main" xmlns="" val="22193817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457200"/>
            <a:ext cx="8723948" cy="1066800"/>
          </a:xfrm>
        </p:spPr>
        <p:txBody>
          <a:bodyPr/>
          <a:lstStyle/>
          <a:p>
            <a:r>
              <a:rPr lang="en-US" dirty="0" smtClean="0"/>
              <a:t>Easement Programs</a:t>
            </a:r>
            <a:endParaRPr lang="en-US" dirty="0"/>
          </a:p>
        </p:txBody>
      </p:sp>
      <p:sp>
        <p:nvSpPr>
          <p:cNvPr id="3" name="Content Placeholder 2"/>
          <p:cNvSpPr>
            <a:spLocks noGrp="1"/>
          </p:cNvSpPr>
          <p:nvPr>
            <p:ph idx="1"/>
          </p:nvPr>
        </p:nvSpPr>
        <p:spPr>
          <a:xfrm>
            <a:off x="503237" y="1905000"/>
            <a:ext cx="8723948" cy="2621279"/>
          </a:xfrm>
        </p:spPr>
        <p:txBody>
          <a:bodyPr>
            <a:normAutofit/>
          </a:bodyPr>
          <a:lstStyle/>
          <a:p>
            <a:pPr>
              <a:buClr>
                <a:schemeClr val="accent6">
                  <a:lumMod val="75000"/>
                </a:schemeClr>
              </a:buClr>
            </a:pPr>
            <a:r>
              <a:rPr lang="en-US" sz="3100" dirty="0" smtClean="0">
                <a:solidFill>
                  <a:srgbClr val="FFFFFF"/>
                </a:solidFill>
                <a:latin typeface="Arial" panose="020B0604020202020204" pitchFamily="34" charset="0"/>
                <a:cs typeface="Arial" panose="020B0604020202020204" pitchFamily="34" charset="0"/>
              </a:rPr>
              <a:t>Farm &amp; Ranch Land Protection Program (FRPP), Grassland Reserve Program (GRP), and Wetlands Reserve Program (WRP) have been repealed</a:t>
            </a:r>
          </a:p>
          <a:p>
            <a:pPr>
              <a:buClr>
                <a:schemeClr val="accent6">
                  <a:lumMod val="75000"/>
                </a:schemeClr>
              </a:buClr>
            </a:pPr>
            <a:endParaRPr lang="en-US" sz="3100" dirty="0">
              <a:latin typeface="Arial" panose="020B0604020202020204" pitchFamily="34" charset="0"/>
              <a:cs typeface="Arial" panose="020B0604020202020204" pitchFamily="34" charset="0"/>
            </a:endParaRPr>
          </a:p>
          <a:p>
            <a:pPr marL="0" indent="0">
              <a:buNone/>
            </a:pPr>
            <a:endParaRPr lang="en-US" dirty="0" smtClean="0"/>
          </a:p>
        </p:txBody>
      </p:sp>
      <p:sp>
        <p:nvSpPr>
          <p:cNvPr id="4" name="Slide Number Placeholder 3"/>
          <p:cNvSpPr>
            <a:spLocks noGrp="1"/>
          </p:cNvSpPr>
          <p:nvPr>
            <p:ph type="sldNum" sz="quarter" idx="12"/>
          </p:nvPr>
        </p:nvSpPr>
        <p:spPr/>
        <p:txBody>
          <a:bodyPr/>
          <a:lstStyle/>
          <a:p>
            <a:fld id="{0B40D58C-2C5C-441F-ACAD-DE077D46E1F1}" type="slidenum">
              <a:rPr lang="en-US" smtClean="0"/>
              <a:pPr/>
              <a:t>5</a:t>
            </a:fld>
            <a:endParaRPr lang="en-US" dirty="0"/>
          </a:p>
        </p:txBody>
      </p:sp>
    </p:spTree>
    <p:extLst>
      <p:ext uri="{BB962C8B-B14F-4D97-AF65-F5344CB8AC3E}">
        <p14:creationId xmlns:p14="http://schemas.microsoft.com/office/powerpoint/2010/main" xmlns="" val="3313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8437" y="914400"/>
            <a:ext cx="9220200" cy="1143000"/>
          </a:xfrm>
        </p:spPr>
        <p:txBody>
          <a:bodyPr>
            <a:noAutofit/>
          </a:bodyPr>
          <a:lstStyle/>
          <a:p>
            <a:pPr marL="0" indent="0">
              <a:buClr>
                <a:schemeClr val="accent3">
                  <a:lumMod val="60000"/>
                  <a:lumOff val="40000"/>
                </a:schemeClr>
              </a:buClr>
              <a:buSzPct val="101000"/>
              <a:buNone/>
            </a:pPr>
            <a:r>
              <a:rPr lang="en-US" sz="3600" b="1" dirty="0" smtClean="0">
                <a:solidFill>
                  <a:srgbClr val="FFFF00"/>
                </a:solidFill>
                <a:effectLst/>
                <a:latin typeface="Arial Black" panose="020B0A04020102020204" pitchFamily="34" charset="0"/>
                <a:cs typeface="Arial" panose="020B0604020202020204" pitchFamily="34" charset="0"/>
              </a:rPr>
              <a:t>Agricultural </a:t>
            </a:r>
            <a:r>
              <a:rPr lang="en-US" sz="3600" b="1" dirty="0">
                <a:solidFill>
                  <a:srgbClr val="FFFF00"/>
                </a:solidFill>
                <a:effectLst/>
                <a:latin typeface="Arial Black" panose="020B0A04020102020204" pitchFamily="34" charset="0"/>
                <a:cs typeface="Arial" panose="020B0604020202020204" pitchFamily="34" charset="0"/>
              </a:rPr>
              <a:t>Conservation </a:t>
            </a:r>
            <a:r>
              <a:rPr lang="en-US" sz="3600" b="1" dirty="0" smtClean="0">
                <a:solidFill>
                  <a:srgbClr val="FFFF00"/>
                </a:solidFill>
                <a:effectLst/>
                <a:latin typeface="Arial Black" panose="020B0A04020102020204" pitchFamily="34" charset="0"/>
                <a:cs typeface="Arial" panose="020B0604020202020204" pitchFamily="34" charset="0"/>
              </a:rPr>
              <a:t>Easement Program</a:t>
            </a:r>
            <a:endParaRPr lang="en-US" sz="3600" dirty="0">
              <a:solidFill>
                <a:srgbClr val="FFFF00"/>
              </a:solidFill>
              <a:effectLst/>
              <a:latin typeface="Arial Black" panose="020B0A04020102020204" pitchFamily="34" charset="0"/>
              <a:cs typeface="Arial" panose="020B0604020202020204" pitchFamily="34" charset="0"/>
            </a:endParaRPr>
          </a:p>
        </p:txBody>
      </p:sp>
      <p:sp>
        <p:nvSpPr>
          <p:cNvPr id="4" name="Slide Number Placeholder 3"/>
          <p:cNvSpPr>
            <a:spLocks noGrp="1"/>
          </p:cNvSpPr>
          <p:nvPr>
            <p:ph type="sldNum" sz="quarter" idx="12"/>
          </p:nvPr>
        </p:nvSpPr>
        <p:spPr>
          <a:xfrm>
            <a:off x="8723950" y="5828877"/>
            <a:ext cx="484663" cy="444500"/>
          </a:xfrm>
        </p:spPr>
        <p:txBody>
          <a:bodyPr/>
          <a:lstStyle/>
          <a:p>
            <a:fld id="{0B40D58C-2C5C-441F-ACAD-DE077D46E1F1}" type="slidenum">
              <a:rPr lang="en-US" b="1" smtClean="0">
                <a:solidFill>
                  <a:schemeClr val="bg1"/>
                </a:solidFill>
                <a:effectLst/>
              </a:rPr>
              <a:pPr/>
              <a:t>6</a:t>
            </a:fld>
            <a:endParaRPr lang="en-US" b="1" dirty="0">
              <a:solidFill>
                <a:schemeClr val="bg1"/>
              </a:solidFill>
              <a:effectLst/>
            </a:endParaRPr>
          </a:p>
        </p:txBody>
      </p:sp>
      <p:sp>
        <p:nvSpPr>
          <p:cNvPr id="6" name="TextBox 5"/>
          <p:cNvSpPr txBox="1"/>
          <p:nvPr/>
        </p:nvSpPr>
        <p:spPr>
          <a:xfrm>
            <a:off x="1432025" y="5132995"/>
            <a:ext cx="864283" cy="369332"/>
          </a:xfrm>
          <a:prstGeom prst="rect">
            <a:avLst/>
          </a:prstGeom>
          <a:noFill/>
        </p:spPr>
        <p:txBody>
          <a:bodyPr wrap="square" rtlCol="0">
            <a:spAutoFit/>
          </a:bodyPr>
          <a:lstStyle/>
          <a:p>
            <a:pPr algn="ctr"/>
            <a:r>
              <a:rPr lang="en-US" b="1" dirty="0" smtClean="0">
                <a:solidFill>
                  <a:schemeClr val="bg1"/>
                </a:solidFill>
              </a:rPr>
              <a:t>FRPP</a:t>
            </a:r>
            <a:endParaRPr lang="en-US" b="1" dirty="0">
              <a:solidFill>
                <a:schemeClr val="bg1"/>
              </a:solidFill>
            </a:endParaRPr>
          </a:p>
        </p:txBody>
      </p:sp>
      <p:sp>
        <p:nvSpPr>
          <p:cNvPr id="7" name="TextBox 6"/>
          <p:cNvSpPr txBox="1"/>
          <p:nvPr/>
        </p:nvSpPr>
        <p:spPr>
          <a:xfrm>
            <a:off x="4406939" y="5132995"/>
            <a:ext cx="726995" cy="369332"/>
          </a:xfrm>
          <a:prstGeom prst="rect">
            <a:avLst/>
          </a:prstGeom>
          <a:noFill/>
        </p:spPr>
        <p:txBody>
          <a:bodyPr wrap="square" rtlCol="0">
            <a:spAutoFit/>
          </a:bodyPr>
          <a:lstStyle/>
          <a:p>
            <a:pPr algn="ctr"/>
            <a:r>
              <a:rPr lang="en-US" b="1" dirty="0" smtClean="0">
                <a:solidFill>
                  <a:schemeClr val="bg1"/>
                </a:solidFill>
              </a:rPr>
              <a:t>GRP</a:t>
            </a:r>
            <a:endParaRPr lang="en-US" b="1" dirty="0">
              <a:solidFill>
                <a:schemeClr val="bg1"/>
              </a:solidFill>
            </a:endParaRPr>
          </a:p>
        </p:txBody>
      </p:sp>
      <p:sp>
        <p:nvSpPr>
          <p:cNvPr id="8" name="TextBox 7"/>
          <p:cNvSpPr txBox="1"/>
          <p:nvPr/>
        </p:nvSpPr>
        <p:spPr>
          <a:xfrm>
            <a:off x="7296043" y="5142416"/>
            <a:ext cx="784015" cy="369332"/>
          </a:xfrm>
          <a:prstGeom prst="rect">
            <a:avLst/>
          </a:prstGeom>
          <a:noFill/>
        </p:spPr>
        <p:txBody>
          <a:bodyPr wrap="square" rtlCol="0">
            <a:spAutoFit/>
          </a:bodyPr>
          <a:lstStyle/>
          <a:p>
            <a:pPr algn="ctr"/>
            <a:r>
              <a:rPr lang="en-US" b="1" dirty="0" smtClean="0">
                <a:solidFill>
                  <a:schemeClr val="bg1"/>
                </a:solidFill>
              </a:rPr>
              <a:t>WRP</a:t>
            </a:r>
            <a:endParaRPr lang="en-US" b="1" dirty="0">
              <a:solidFill>
                <a:schemeClr val="bg1"/>
              </a:solidFill>
            </a:endParaRPr>
          </a:p>
        </p:txBody>
      </p:sp>
      <p:sp>
        <p:nvSpPr>
          <p:cNvPr id="2" name="TextBox 1"/>
          <p:cNvSpPr txBox="1"/>
          <p:nvPr/>
        </p:nvSpPr>
        <p:spPr>
          <a:xfrm>
            <a:off x="427037" y="207132"/>
            <a:ext cx="1447800" cy="369332"/>
          </a:xfrm>
          <a:prstGeom prst="rect">
            <a:avLst/>
          </a:prstGeom>
          <a:noFill/>
        </p:spPr>
        <p:txBody>
          <a:bodyPr wrap="square" rtlCol="0">
            <a:spAutoFit/>
          </a:bodyPr>
          <a:lstStyle/>
          <a:p>
            <a:r>
              <a:rPr lang="en-US" b="1" dirty="0" smtClean="0">
                <a:solidFill>
                  <a:schemeClr val="accent6">
                    <a:lumMod val="40000"/>
                    <a:lumOff val="60000"/>
                  </a:schemeClr>
                </a:solidFill>
              </a:rPr>
              <a:t>Easements</a:t>
            </a:r>
            <a:endParaRPr lang="en-US" b="1" dirty="0">
              <a:solidFill>
                <a:schemeClr val="accent6">
                  <a:lumMod val="40000"/>
                  <a:lumOff val="60000"/>
                </a:schemeClr>
              </a:solidFill>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7037" y="3181764"/>
            <a:ext cx="2895600" cy="194181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Lst>
        </p:spPr>
      </p:pic>
      <p:pic>
        <p:nvPicPr>
          <p:cNvPr id="8194" name="Picture 2" descr="C:\Users\dawn.wilson\Pictures\SunsetRanch.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310671" y="3173580"/>
            <a:ext cx="2888401" cy="194310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pic>
        <p:nvPicPr>
          <p:cNvPr id="8197" name="Picture 5" descr="C:\Users\dawn.wilson\Pictures\Wetland3.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199072" y="3181764"/>
            <a:ext cx="2857263" cy="194181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5743559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533400"/>
            <a:ext cx="8723948" cy="1066800"/>
          </a:xfrm>
        </p:spPr>
        <p:txBody>
          <a:bodyPr>
            <a:normAutofit/>
          </a:bodyPr>
          <a:lstStyle/>
          <a:p>
            <a:r>
              <a:rPr lang="en-US" dirty="0" smtClean="0"/>
              <a:t>ACEP</a:t>
            </a:r>
            <a:endParaRPr lang="en-US" dirty="0"/>
          </a:p>
        </p:txBody>
      </p:sp>
      <p:sp>
        <p:nvSpPr>
          <p:cNvPr id="3" name="Content Placeholder 2"/>
          <p:cNvSpPr>
            <a:spLocks noGrp="1"/>
          </p:cNvSpPr>
          <p:nvPr>
            <p:ph idx="1"/>
          </p:nvPr>
        </p:nvSpPr>
        <p:spPr>
          <a:xfrm>
            <a:off x="484664" y="1904999"/>
            <a:ext cx="8723948" cy="3812753"/>
          </a:xfrm>
        </p:spPr>
        <p:txBody>
          <a:bodyPr/>
          <a:lstStyle/>
          <a:p>
            <a:pPr>
              <a:buClr>
                <a:schemeClr val="accent6">
                  <a:lumMod val="75000"/>
                </a:schemeClr>
              </a:buClr>
            </a:pPr>
            <a:r>
              <a:rPr lang="en-US" dirty="0" smtClean="0">
                <a:solidFill>
                  <a:srgbClr val="FFFFFF"/>
                </a:solidFill>
              </a:rPr>
              <a:t>ACEP has 2 components</a:t>
            </a:r>
          </a:p>
          <a:p>
            <a:pPr lvl="1">
              <a:buClr>
                <a:schemeClr val="accent6">
                  <a:lumMod val="75000"/>
                </a:schemeClr>
              </a:buClr>
              <a:buFont typeface="Arial" panose="020B0604020202020204" pitchFamily="34" charset="0"/>
              <a:buChar char="•"/>
            </a:pPr>
            <a:r>
              <a:rPr lang="en-US" dirty="0" smtClean="0">
                <a:solidFill>
                  <a:srgbClr val="FFFFFF"/>
                </a:solidFill>
              </a:rPr>
              <a:t>Agricultural Land Easement Component (ALE)</a:t>
            </a:r>
          </a:p>
          <a:p>
            <a:pPr lvl="1">
              <a:buClr>
                <a:schemeClr val="accent6">
                  <a:lumMod val="75000"/>
                </a:schemeClr>
              </a:buClr>
              <a:buFont typeface="Arial" panose="020B0604020202020204" pitchFamily="34" charset="0"/>
              <a:buChar char="•"/>
            </a:pPr>
            <a:r>
              <a:rPr lang="en-US" dirty="0" smtClean="0">
                <a:solidFill>
                  <a:srgbClr val="FFFFFF"/>
                </a:solidFill>
              </a:rPr>
              <a:t>Wetland Reserve Easement Component (WRE)</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0B40D58C-2C5C-441F-ACAD-DE077D46E1F1}" type="slidenum">
              <a:rPr lang="en-US" smtClean="0"/>
              <a:pPr/>
              <a:t>7</a:t>
            </a:fld>
            <a:endParaRPr lang="en-US" dirty="0"/>
          </a:p>
        </p:txBody>
      </p:sp>
    </p:spTree>
    <p:extLst>
      <p:ext uri="{BB962C8B-B14F-4D97-AF65-F5344CB8AC3E}">
        <p14:creationId xmlns:p14="http://schemas.microsoft.com/office/powerpoint/2010/main" xmlns="" val="954106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609600"/>
            <a:ext cx="8723948" cy="1066800"/>
          </a:xfrm>
        </p:spPr>
        <p:txBody>
          <a:bodyPr/>
          <a:lstStyle/>
          <a:p>
            <a:pPr algn="l"/>
            <a:r>
              <a:rPr lang="en-US" dirty="0" smtClean="0"/>
              <a:t>ACEP</a:t>
            </a:r>
            <a:endParaRPr lang="en-US" dirty="0"/>
          </a:p>
        </p:txBody>
      </p:sp>
      <p:sp>
        <p:nvSpPr>
          <p:cNvPr id="3" name="Content Placeholder 2"/>
          <p:cNvSpPr>
            <a:spLocks noGrp="1"/>
          </p:cNvSpPr>
          <p:nvPr>
            <p:ph idx="1"/>
          </p:nvPr>
        </p:nvSpPr>
        <p:spPr>
          <a:xfrm>
            <a:off x="503237" y="1752600"/>
            <a:ext cx="8723948" cy="4224232"/>
          </a:xfrm>
        </p:spPr>
        <p:txBody>
          <a:bodyPr>
            <a:normAutofit/>
          </a:bodyPr>
          <a:lstStyle/>
          <a:p>
            <a:pPr defTabSz="931774">
              <a:buClr>
                <a:schemeClr val="accent6">
                  <a:lumMod val="75000"/>
                </a:schemeClr>
              </a:buClr>
              <a:defRPr/>
            </a:pPr>
            <a:r>
              <a:rPr lang="en-US" dirty="0">
                <a:solidFill>
                  <a:srgbClr val="FFFFFF"/>
                </a:solidFill>
                <a:latin typeface="Arial" panose="020B0604020202020204" pitchFamily="34" charset="0"/>
                <a:cs typeface="Arial" panose="020B0604020202020204" pitchFamily="34" charset="0"/>
              </a:rPr>
              <a:t>The purposes of ACEP include:</a:t>
            </a:r>
          </a:p>
          <a:p>
            <a:pPr lvl="2" defTabSz="931774">
              <a:buClr>
                <a:schemeClr val="accent6">
                  <a:lumMod val="75000"/>
                </a:schemeClr>
              </a:buClr>
              <a:buSzPct val="84000"/>
              <a:defRPr/>
            </a:pPr>
            <a:r>
              <a:rPr lang="en-US" dirty="0" smtClean="0">
                <a:solidFill>
                  <a:srgbClr val="FFFFFF"/>
                </a:solidFill>
                <a:latin typeface="Arial" panose="020B0604020202020204" pitchFamily="34" charset="0"/>
                <a:cs typeface="Arial" panose="020B0604020202020204" pitchFamily="34" charset="0"/>
              </a:rPr>
              <a:t>Combine </a:t>
            </a:r>
            <a:r>
              <a:rPr lang="en-US" dirty="0">
                <a:solidFill>
                  <a:srgbClr val="FFFFFF"/>
                </a:solidFill>
                <a:latin typeface="Arial" panose="020B0604020202020204" pitchFamily="34" charset="0"/>
                <a:cs typeface="Arial" panose="020B0604020202020204" pitchFamily="34" charset="0"/>
              </a:rPr>
              <a:t>the purposes and coordinate the functions of the WRP, GRP,  and FRPP.</a:t>
            </a:r>
          </a:p>
          <a:p>
            <a:pPr lvl="2" defTabSz="931774">
              <a:buClr>
                <a:schemeClr val="accent6">
                  <a:lumMod val="75000"/>
                </a:schemeClr>
              </a:buClr>
              <a:buSzPct val="84000"/>
              <a:defRPr/>
            </a:pPr>
            <a:r>
              <a:rPr lang="en-US" dirty="0">
                <a:solidFill>
                  <a:srgbClr val="FFFFFF"/>
                </a:solidFill>
                <a:latin typeface="Arial" panose="020B0604020202020204" pitchFamily="34" charset="0"/>
                <a:cs typeface="Arial" panose="020B0604020202020204" pitchFamily="34" charset="0"/>
              </a:rPr>
              <a:t>Restore, protect, and enhance wetland on eligible land.</a:t>
            </a:r>
          </a:p>
          <a:p>
            <a:pPr lvl="2" defTabSz="931774">
              <a:buClr>
                <a:schemeClr val="accent6">
                  <a:lumMod val="75000"/>
                </a:schemeClr>
              </a:buClr>
              <a:buSzPct val="84000"/>
              <a:defRPr/>
            </a:pPr>
            <a:r>
              <a:rPr lang="en-US" dirty="0">
                <a:solidFill>
                  <a:srgbClr val="FFFFFF"/>
                </a:solidFill>
                <a:latin typeface="Arial" panose="020B0604020202020204" pitchFamily="34" charset="0"/>
                <a:cs typeface="Arial" panose="020B0604020202020204" pitchFamily="34" charset="0"/>
              </a:rPr>
              <a:t>Protect the agricultural use, viability, and related conservation values of eligible land by limiting non-agricultural uses.  </a:t>
            </a:r>
          </a:p>
          <a:p>
            <a:pPr lvl="2" defTabSz="931774">
              <a:buClr>
                <a:schemeClr val="accent6">
                  <a:lumMod val="75000"/>
                </a:schemeClr>
              </a:buClr>
              <a:buSzPct val="84000"/>
              <a:defRPr/>
            </a:pPr>
            <a:r>
              <a:rPr lang="en-US" dirty="0">
                <a:solidFill>
                  <a:srgbClr val="FFFFFF"/>
                </a:solidFill>
                <a:latin typeface="Arial" panose="020B0604020202020204" pitchFamily="34" charset="0"/>
                <a:cs typeface="Arial" panose="020B0604020202020204" pitchFamily="34" charset="0"/>
              </a:rPr>
              <a:t>Protect grazing uses and related conservation values by restoring and conserving eligible land.</a:t>
            </a:r>
          </a:p>
          <a:p>
            <a:endParaRPr lang="en-US" dirty="0"/>
          </a:p>
        </p:txBody>
      </p:sp>
      <p:sp>
        <p:nvSpPr>
          <p:cNvPr id="4" name="Slide Number Placeholder 3"/>
          <p:cNvSpPr>
            <a:spLocks noGrp="1"/>
          </p:cNvSpPr>
          <p:nvPr>
            <p:ph type="sldNum" sz="quarter" idx="12"/>
          </p:nvPr>
        </p:nvSpPr>
        <p:spPr/>
        <p:txBody>
          <a:bodyPr/>
          <a:lstStyle/>
          <a:p>
            <a:fld id="{0B40D58C-2C5C-441F-ACAD-DE077D46E1F1}" type="slidenum">
              <a:rPr lang="en-US" smtClean="0"/>
              <a:pPr/>
              <a:t>8</a:t>
            </a:fld>
            <a:endParaRPr lang="en-US" dirty="0"/>
          </a:p>
        </p:txBody>
      </p:sp>
    </p:spTree>
    <p:extLst>
      <p:ext uri="{BB962C8B-B14F-4D97-AF65-F5344CB8AC3E}">
        <p14:creationId xmlns:p14="http://schemas.microsoft.com/office/powerpoint/2010/main" xmlns="" val="27663292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03237" y="609600"/>
            <a:ext cx="8723948" cy="1066800"/>
          </a:xfrm>
        </p:spPr>
        <p:txBody>
          <a:bodyPr/>
          <a:lstStyle/>
          <a:p>
            <a:pPr algn="l"/>
            <a:r>
              <a:rPr lang="en-US" dirty="0" smtClean="0"/>
              <a:t>ACEP</a:t>
            </a:r>
            <a:endParaRPr lang="en-US" dirty="0"/>
          </a:p>
        </p:txBody>
      </p:sp>
      <p:sp>
        <p:nvSpPr>
          <p:cNvPr id="3" name="Content Placeholder 2"/>
          <p:cNvSpPr>
            <a:spLocks noGrp="1"/>
          </p:cNvSpPr>
          <p:nvPr>
            <p:ph idx="1"/>
          </p:nvPr>
        </p:nvSpPr>
        <p:spPr>
          <a:xfrm>
            <a:off x="503237" y="1752600"/>
            <a:ext cx="8723948" cy="4224232"/>
          </a:xfrm>
        </p:spPr>
        <p:txBody>
          <a:bodyPr>
            <a:normAutofit/>
          </a:bodyPr>
          <a:lstStyle/>
          <a:p>
            <a:pPr lvl="0">
              <a:buClr>
                <a:schemeClr val="accent6">
                  <a:lumMod val="75000"/>
                </a:schemeClr>
              </a:buClr>
            </a:pPr>
            <a:r>
              <a:rPr lang="en-US" dirty="0">
                <a:solidFill>
                  <a:srgbClr val="FFFFFF"/>
                </a:solidFill>
                <a:latin typeface="Arial" panose="020B0604020202020204" pitchFamily="34" charset="0"/>
                <a:cs typeface="Arial" panose="020B0604020202020204" pitchFamily="34" charset="0"/>
              </a:rPr>
              <a:t>ACEP funded at $400 million in fiscal year 2014, increasing to $500 million in fiscal year 2017, and reducing to $250 million in fiscal year 2018.  </a:t>
            </a:r>
          </a:p>
          <a:p>
            <a:pPr>
              <a:buClr>
                <a:schemeClr val="accent6">
                  <a:lumMod val="75000"/>
                </a:schemeClr>
              </a:buClr>
            </a:pPr>
            <a:r>
              <a:rPr lang="en-US" dirty="0">
                <a:solidFill>
                  <a:srgbClr val="FFFFFF"/>
                </a:solidFill>
                <a:latin typeface="Arial" panose="020B0604020202020204" pitchFamily="34" charset="0"/>
                <a:cs typeface="Arial" panose="020B0604020202020204" pitchFamily="34" charset="0"/>
              </a:rPr>
              <a:t>During FY 2014 USDA plans to develop and publish ACEP regulations to administer ACEP in FY 2015 and subsequent fiscal years.</a:t>
            </a:r>
          </a:p>
          <a:p>
            <a:endParaRPr lang="en-US" dirty="0"/>
          </a:p>
        </p:txBody>
      </p:sp>
      <p:sp>
        <p:nvSpPr>
          <p:cNvPr id="4" name="Slide Number Placeholder 3"/>
          <p:cNvSpPr>
            <a:spLocks noGrp="1"/>
          </p:cNvSpPr>
          <p:nvPr>
            <p:ph type="sldNum" sz="quarter" idx="12"/>
          </p:nvPr>
        </p:nvSpPr>
        <p:spPr/>
        <p:txBody>
          <a:bodyPr/>
          <a:lstStyle/>
          <a:p>
            <a:fld id="{0B40D58C-2C5C-441F-ACAD-DE077D46E1F1}" type="slidenum">
              <a:rPr lang="en-US" smtClean="0"/>
              <a:pPr/>
              <a:t>9</a:t>
            </a:fld>
            <a:endParaRPr lang="en-US" dirty="0"/>
          </a:p>
        </p:txBody>
      </p:sp>
    </p:spTree>
    <p:extLst>
      <p:ext uri="{BB962C8B-B14F-4D97-AF65-F5344CB8AC3E}">
        <p14:creationId xmlns:p14="http://schemas.microsoft.com/office/powerpoint/2010/main" xmlns="" val="3527544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farmbil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18136</TotalTime>
  <Words>2058</Words>
  <Application>Microsoft Office PowerPoint</Application>
  <PresentationFormat>Custom</PresentationFormat>
  <Paragraphs>279</Paragraphs>
  <Slides>25</Slides>
  <Notes>11</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farmbill</vt:lpstr>
      <vt:lpstr>Slide 1</vt:lpstr>
      <vt:lpstr>Conservation Compliance</vt:lpstr>
      <vt:lpstr>Pollinators</vt:lpstr>
      <vt:lpstr>Conservation Reserve Program</vt:lpstr>
      <vt:lpstr>Easement Programs</vt:lpstr>
      <vt:lpstr>Slide 6</vt:lpstr>
      <vt:lpstr>ACEP</vt:lpstr>
      <vt:lpstr>ACEP</vt:lpstr>
      <vt:lpstr>ACEP</vt:lpstr>
      <vt:lpstr>Slide 10</vt:lpstr>
      <vt:lpstr>Agricultural Land Easements (ALE)</vt:lpstr>
      <vt:lpstr>Wetland Reserve Easements (WRE)</vt:lpstr>
      <vt:lpstr>Wetland Reserve Easements (WRE)</vt:lpstr>
      <vt:lpstr>Wetland Reserve Easements (WRE)</vt:lpstr>
      <vt:lpstr>Slide 15</vt:lpstr>
      <vt:lpstr>Slide 16</vt:lpstr>
      <vt:lpstr>Slide 17</vt:lpstr>
      <vt:lpstr>Slide 18</vt:lpstr>
      <vt:lpstr>Slide 19</vt:lpstr>
      <vt:lpstr>Slide 20</vt:lpstr>
      <vt:lpstr>Slide 21</vt:lpstr>
      <vt:lpstr>RCPP</vt:lpstr>
      <vt:lpstr>RCPP</vt:lpstr>
      <vt:lpstr>VPA-HIP (aka Walk-In Access)</vt:lpstr>
      <vt:lpstr>Questions?</vt:lpstr>
    </vt:vector>
  </TitlesOfParts>
  <Company>USDA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EQIP: A Primer</dc:title>
  <dc:creator>felix.spinelli;Dawn.Wilson@wdc.usda.gov</dc:creator>
  <cp:lastModifiedBy> </cp:lastModifiedBy>
  <cp:revision>845</cp:revision>
  <cp:lastPrinted>2014-03-10T19:13:20Z</cp:lastPrinted>
  <dcterms:created xsi:type="dcterms:W3CDTF">2008-07-16T13:44:18Z</dcterms:created>
  <dcterms:modified xsi:type="dcterms:W3CDTF">2014-03-10T20:36:45Z</dcterms:modified>
</cp:coreProperties>
</file>